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4"/>
  </p:sldMasterIdLst>
  <p:notesMasterIdLst>
    <p:notesMasterId r:id="rId68"/>
  </p:notesMasterIdLst>
  <p:sldIdLst>
    <p:sldId id="285" r:id="rId5"/>
    <p:sldId id="287" r:id="rId6"/>
    <p:sldId id="413" r:id="rId7"/>
    <p:sldId id="414" r:id="rId8"/>
    <p:sldId id="415" r:id="rId9"/>
    <p:sldId id="456" r:id="rId10"/>
    <p:sldId id="457" r:id="rId11"/>
    <p:sldId id="458" r:id="rId12"/>
    <p:sldId id="459" r:id="rId13"/>
    <p:sldId id="460" r:id="rId14"/>
    <p:sldId id="461" r:id="rId15"/>
    <p:sldId id="464" r:id="rId16"/>
    <p:sldId id="465" r:id="rId17"/>
    <p:sldId id="422" r:id="rId18"/>
    <p:sldId id="462" r:id="rId19"/>
    <p:sldId id="463" r:id="rId20"/>
    <p:sldId id="466" r:id="rId21"/>
    <p:sldId id="424" r:id="rId22"/>
    <p:sldId id="467" r:id="rId23"/>
    <p:sldId id="468" r:id="rId24"/>
    <p:sldId id="469" r:id="rId25"/>
    <p:sldId id="426" r:id="rId26"/>
    <p:sldId id="470" r:id="rId27"/>
    <p:sldId id="471" r:id="rId28"/>
    <p:sldId id="428" r:id="rId29"/>
    <p:sldId id="472" r:id="rId30"/>
    <p:sldId id="503" r:id="rId31"/>
    <p:sldId id="473" r:id="rId32"/>
    <p:sldId id="474" r:id="rId33"/>
    <p:sldId id="475" r:id="rId34"/>
    <p:sldId id="504" r:id="rId35"/>
    <p:sldId id="476" r:id="rId36"/>
    <p:sldId id="477" r:id="rId37"/>
    <p:sldId id="505" r:id="rId38"/>
    <p:sldId id="432" r:id="rId39"/>
    <p:sldId id="433" r:id="rId40"/>
    <p:sldId id="434" r:id="rId41"/>
    <p:sldId id="435" r:id="rId42"/>
    <p:sldId id="436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500" r:id="rId55"/>
    <p:sldId id="448" r:id="rId56"/>
    <p:sldId id="449" r:id="rId57"/>
    <p:sldId id="450" r:id="rId58"/>
    <p:sldId id="451" r:id="rId59"/>
    <p:sldId id="452" r:id="rId60"/>
    <p:sldId id="453" r:id="rId61"/>
    <p:sldId id="506" r:id="rId62"/>
    <p:sldId id="454" r:id="rId63"/>
    <p:sldId id="507" r:id="rId64"/>
    <p:sldId id="508" r:id="rId65"/>
    <p:sldId id="509" r:id="rId66"/>
    <p:sldId id="319" r:id="rId67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C29"/>
    <a:srgbClr val="D32F2F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6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765A5E-2E2D-4917-87F6-769E7CC4C23F}" type="slidenum">
              <a:rPr lang="en-US" smtClean="0">
                <a:latin typeface="Calibri" panose="020F0502020204030204" pitchFamily="34" charset="0"/>
              </a:rPr>
              <a:pPr/>
              <a:t>41</a:t>
            </a:fld>
            <a:endParaRPr 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5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57C91C0-7A99-4E02-BF4C-F8506A57A26D}" type="slidenum">
              <a:rPr lang="en-US" smtClean="0">
                <a:latin typeface="Calibri" panose="020F0502020204030204" pitchFamily="34" charset="0"/>
              </a:rPr>
              <a:pPr/>
              <a:t>43</a:t>
            </a:fld>
            <a:endParaRPr 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82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438"/>
            <a:ext cx="10972800" cy="639762"/>
          </a:xfrm>
          <a:prstGeom prst="rect">
            <a:avLst/>
          </a:prstGeom>
        </p:spPr>
        <p:txBody>
          <a:bodyPr/>
          <a:lstStyle>
            <a:lvl1pPr>
              <a:defRPr sz="3600" b="1" u="sng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5363"/>
            <a:ext cx="10972800" cy="5405437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012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 smtClean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26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869433" y="2883413"/>
            <a:ext cx="877957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6: ĐẠI SỐ QUAN HỆ </a:t>
            </a:r>
          </a:p>
          <a:p>
            <a:pPr algn="ctr"/>
            <a:r>
              <a:rPr lang="en-US" altLang="zh-CN" sz="40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NÂNG CAO</a:t>
            </a:r>
            <a:endParaRPr lang="en-US" altLang="zh-CN" sz="40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293959" y="1632208"/>
            <a:ext cx="835504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HỆ QUẢN TRỊ CƠ SỞ DỮ LIỆU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221275" y="2422924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(Database Management </a:t>
            </a:r>
            <a:r>
              <a:rPr lang="en-US" altLang="zh-CN" sz="2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System)</a:t>
            </a:r>
            <a:endParaRPr lang="en-US" altLang="zh-CN" sz="2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477829" y="4144120"/>
            <a:ext cx="416937" cy="416934"/>
            <a:chOff x="891974" y="4415843"/>
            <a:chExt cx="450443" cy="450443"/>
          </a:xfrm>
        </p:grpSpPr>
        <p:sp>
          <p:nvSpPr>
            <p:cNvPr id="3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4091500"/>
            <a:ext cx="369879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LÝ THỊ HUYỀN CHÂU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NGÔ QUỐC HUY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NGUYỄN THỊ QUYÊN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33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477829" y="5558005"/>
            <a:ext cx="416937" cy="416934"/>
            <a:chOff x="891974" y="4415843"/>
            <a:chExt cx="450443" cy="450443"/>
          </a:xfrm>
        </p:grpSpPr>
        <p:sp>
          <p:nvSpPr>
            <p:cNvPr id="34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6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558263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– NĂM HỌC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2022-2023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7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477829" y="617013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椭圆 11"/>
          <p:cNvSpPr/>
          <p:nvPr/>
        </p:nvSpPr>
        <p:spPr>
          <a:xfrm>
            <a:off x="4571391" y="625984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9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617013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</a:t>
            </a:r>
            <a:r>
              <a:rPr lang="en-US" altLang="zh-CN" b="1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27T-IT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981200" y="122238"/>
            <a:ext cx="8686800" cy="639762"/>
          </a:xfrm>
        </p:spPr>
        <p:txBody>
          <a:bodyPr/>
          <a:lstStyle/>
          <a:p>
            <a:r>
              <a:rPr lang="en-US" sz="3400"/>
              <a:t>Phép toán quan hệ – </a:t>
            </a:r>
            <a:r>
              <a:rPr lang="en-US" sz="3400">
                <a:solidFill>
                  <a:srgbClr val="FF0000"/>
                </a:solidFill>
              </a:rPr>
              <a:t>Phép chiếu (Projection)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58975" y="1000126"/>
            <a:ext cx="8229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58ED5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:</a:t>
            </a:r>
            <a:endParaRPr lang="en-US" dirty="0"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163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9" y="1524001"/>
            <a:ext cx="687863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1996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666875" y="122238"/>
            <a:ext cx="10020300" cy="639762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– </a:t>
            </a:r>
            <a:r>
              <a:rPr lang="en-US" dirty="0" err="1">
                <a:solidFill>
                  <a:srgbClr val="FF0000"/>
                </a:solidFill>
              </a:rPr>
              <a:t>Phép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chiếu</a:t>
            </a:r>
            <a:r>
              <a:rPr lang="en-US" dirty="0">
                <a:solidFill>
                  <a:srgbClr val="FF0000"/>
                </a:solidFill>
              </a:rPr>
              <a:t> (Projection)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95413" y="762000"/>
            <a:ext cx="9991725" cy="5405437"/>
          </a:xfrm>
        </p:spPr>
        <p:txBody>
          <a:bodyPr/>
          <a:lstStyle/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r>
              <a:rPr lang="en-US" sz="3200" dirty="0" err="1" smtClean="0">
                <a:sym typeface="Symbol" panose="05050102010706020507" pitchFamily="18" charset="2"/>
              </a:rPr>
              <a:t>Đặc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điểm</a:t>
            </a:r>
            <a:r>
              <a:rPr lang="en-US" sz="3200" dirty="0" smtClean="0">
                <a:sym typeface="Symbol" panose="05050102010706020507" pitchFamily="18" charset="2"/>
              </a:rPr>
              <a:t>: </a:t>
            </a:r>
          </a:p>
          <a:p>
            <a:pPr marL="457200" lvl="1" indent="-457200">
              <a:buClr>
                <a:schemeClr val="tx2"/>
              </a:buClr>
              <a:defRPr/>
            </a:pPr>
            <a:r>
              <a:rPr lang="en-US" sz="3200" dirty="0" err="1" smtClean="0">
                <a:sym typeface="Symbol" panose="05050102010706020507" pitchFamily="18" charset="2"/>
              </a:rPr>
              <a:t>Phép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chiếu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không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giao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hoán</a:t>
            </a:r>
            <a:r>
              <a:rPr lang="en-US" sz="3200" dirty="0" smtClean="0">
                <a:sym typeface="Symbol" panose="05050102010706020507" pitchFamily="18" charset="2"/>
              </a:rPr>
              <a:t>:</a:t>
            </a:r>
          </a:p>
          <a:p>
            <a:pPr marL="0" lvl="1" indent="0">
              <a:buClr>
                <a:schemeClr val="tx2"/>
              </a:buClr>
              <a:buNone/>
              <a:defRPr/>
            </a:pPr>
            <a:r>
              <a:rPr lang="en-US" sz="3200" dirty="0" smtClean="0">
                <a:sym typeface="Symbol" panose="05050102010706020507" pitchFamily="18" charset="2"/>
              </a:rPr>
              <a:t>        </a:t>
            </a:r>
            <a:r>
              <a:rPr lang="en-US" sz="3200" baseline="-25000" dirty="0" smtClean="0">
                <a:sym typeface="Symbol" panose="05050102010706020507" pitchFamily="18" charset="2"/>
              </a:rPr>
              <a:t>&lt;DSTT1&gt;</a:t>
            </a:r>
            <a:r>
              <a:rPr lang="en-US" sz="3200" dirty="0" smtClean="0">
                <a:sym typeface="Symbol" panose="05050102010706020507" pitchFamily="18" charset="2"/>
              </a:rPr>
              <a:t>(</a:t>
            </a:r>
            <a:r>
              <a:rPr lang="en-US" sz="3200" baseline="-25000" dirty="0" smtClean="0">
                <a:sym typeface="Symbol" panose="05050102010706020507" pitchFamily="18" charset="2"/>
              </a:rPr>
              <a:t>&lt;DSTT2&gt;</a:t>
            </a:r>
            <a:r>
              <a:rPr lang="en-US" sz="3200" dirty="0" smtClean="0">
                <a:sym typeface="Symbol" panose="05050102010706020507" pitchFamily="18" charset="2"/>
              </a:rPr>
              <a:t>(R))  </a:t>
            </a:r>
            <a:r>
              <a:rPr lang="en-US" sz="3200" baseline="-25000" dirty="0" smtClean="0">
                <a:sym typeface="Symbol" panose="05050102010706020507" pitchFamily="18" charset="2"/>
              </a:rPr>
              <a:t>&lt;DSTT2&gt;</a:t>
            </a:r>
            <a:r>
              <a:rPr lang="en-US" sz="3200" dirty="0" smtClean="0">
                <a:sym typeface="Symbol" panose="05050102010706020507" pitchFamily="18" charset="2"/>
              </a:rPr>
              <a:t>(</a:t>
            </a:r>
            <a:r>
              <a:rPr lang="en-US" sz="3200" baseline="-25000" dirty="0" smtClean="0">
                <a:sym typeface="Symbol" panose="05050102010706020507" pitchFamily="18" charset="2"/>
              </a:rPr>
              <a:t>&lt;DSTT1&gt;</a:t>
            </a:r>
            <a:r>
              <a:rPr lang="en-US" sz="3200" dirty="0" smtClean="0">
                <a:sym typeface="Symbol" panose="05050102010706020507" pitchFamily="18" charset="2"/>
              </a:rPr>
              <a:t>(R)).</a:t>
            </a:r>
          </a:p>
          <a:p>
            <a:pPr marL="0" lvl="1" indent="0">
              <a:buClr>
                <a:schemeClr val="tx2"/>
              </a:buClr>
              <a:buNone/>
              <a:defRPr/>
            </a:pPr>
            <a:endParaRPr lang="en-US" sz="3200" dirty="0" smtClean="0">
              <a:sym typeface="Symbol" panose="05050102010706020507" pitchFamily="18" charset="2"/>
            </a:endParaRPr>
          </a:p>
          <a:p>
            <a:pPr marL="457200" lvl="1" indent="-457200">
              <a:buClr>
                <a:schemeClr val="tx2"/>
              </a:buClr>
              <a:defRPr/>
            </a:pPr>
            <a:r>
              <a:rPr lang="en-US" sz="3200" dirty="0" err="1" smtClean="0">
                <a:sym typeface="Symbol" panose="05050102010706020507" pitchFamily="18" charset="2"/>
              </a:rPr>
              <a:t>Phép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chiếu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loại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bỏ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các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bộ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trùng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nhau</a:t>
            </a:r>
            <a:endParaRPr lang="en-US" sz="3200" dirty="0" smtClean="0">
              <a:sym typeface="Symbol" panose="05050102010706020507" pitchFamily="18" charset="2"/>
            </a:endParaRPr>
          </a:p>
          <a:p>
            <a:pPr marL="457200" lvl="1" indent="-457200">
              <a:buClr>
                <a:schemeClr val="tx2"/>
              </a:buClr>
              <a:defRPr/>
            </a:pPr>
            <a:endParaRPr lang="en-US" sz="3200" dirty="0" smtClean="0">
              <a:sym typeface="Symbol" panose="05050102010706020507" pitchFamily="18" charset="2"/>
            </a:endParaRPr>
          </a:p>
          <a:p>
            <a:pPr marL="457200" lvl="1" indent="-457200">
              <a:buClr>
                <a:schemeClr val="tx2"/>
              </a:buClr>
              <a:defRPr/>
            </a:pPr>
            <a:r>
              <a:rPr lang="en-US" sz="3200" dirty="0" smtClean="0">
                <a:sym typeface="Symbol" panose="05050102010706020507" pitchFamily="18" charset="2"/>
              </a:rPr>
              <a:t>Cho </a:t>
            </a:r>
            <a:r>
              <a:rPr lang="en-US" sz="3200" dirty="0" err="1" smtClean="0">
                <a:sym typeface="Symbol" panose="05050102010706020507" pitchFamily="18" charset="2"/>
              </a:rPr>
              <a:t>phép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sử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dụng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các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phép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toán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trong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danh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sách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thuộc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tính</a:t>
            </a:r>
            <a:r>
              <a:rPr lang="en-US" sz="3200" dirty="0" smtClean="0">
                <a:sym typeface="Symbol" panose="05050102010706020507" pitchFamily="18" charset="2"/>
              </a:rPr>
              <a:t>. </a:t>
            </a:r>
            <a:r>
              <a:rPr lang="en-US" sz="3200" dirty="0" err="1" smtClean="0">
                <a:sym typeface="Symbol" panose="05050102010706020507" pitchFamily="18" charset="2"/>
              </a:rPr>
              <a:t>Ví</a:t>
            </a:r>
            <a:r>
              <a:rPr lang="en-US" sz="3200" dirty="0" smtClean="0"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sym typeface="Symbol" panose="05050102010706020507" pitchFamily="18" charset="2"/>
              </a:rPr>
              <a:t>dụ</a:t>
            </a:r>
            <a:r>
              <a:rPr lang="en-US" sz="3200" dirty="0" smtClean="0">
                <a:sym typeface="Symbol" panose="05050102010706020507" pitchFamily="18" charset="2"/>
              </a:rPr>
              <a:t>: 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endParaRPr lang="en-US" sz="3200" dirty="0" smtClean="0">
              <a:sym typeface="Symbol" panose="05050102010706020507" pitchFamily="18" charset="2"/>
            </a:endParaRPr>
          </a:p>
          <a:p>
            <a:pPr>
              <a:defRPr/>
            </a:pPr>
            <a:endParaRPr lang="en-US" sz="3600" dirty="0"/>
          </a:p>
          <a:p>
            <a:pPr>
              <a:defRPr/>
            </a:pPr>
            <a:endParaRPr lang="en-US" sz="3600" dirty="0"/>
          </a:p>
          <a:p>
            <a:pPr marL="0" indent="0">
              <a:buNone/>
              <a:defRPr/>
            </a:pPr>
            <a:endParaRPr lang="en-US" sz="6000" dirty="0"/>
          </a:p>
          <a:p>
            <a:pPr marL="0" indent="0">
              <a:buNone/>
              <a:defRPr/>
            </a:pPr>
            <a:endParaRPr lang="en-US" sz="4000" dirty="0"/>
          </a:p>
        </p:txBody>
      </p:sp>
      <p:pic>
        <p:nvPicPr>
          <p:cNvPr id="1741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3" y="4805364"/>
            <a:ext cx="2902319" cy="88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100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581150" y="150813"/>
            <a:ext cx="8686800" cy="639762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– </a:t>
            </a:r>
            <a:r>
              <a:rPr lang="en-US" dirty="0" err="1">
                <a:solidFill>
                  <a:srgbClr val="FF0000"/>
                </a:solidFill>
              </a:rPr>
              <a:t>Phép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(Join)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28738" y="995363"/>
            <a:ext cx="10253662" cy="54054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j-lt"/>
              </a:rPr>
              <a:t>Để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hợp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từ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.</a:t>
            </a:r>
          </a:p>
          <a:p>
            <a:pPr eaLnBrk="1" hangingPunct="1">
              <a:defRPr/>
            </a:pP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3 </a:t>
            </a:r>
            <a:r>
              <a:rPr lang="en-US" dirty="0" err="1">
                <a:latin typeface="+mj-lt"/>
              </a:rPr>
              <a:t>loại</a:t>
            </a:r>
            <a:r>
              <a:rPr lang="en-US" dirty="0">
                <a:latin typeface="+mj-lt"/>
              </a:rPr>
              <a:t>:</a:t>
            </a:r>
          </a:p>
          <a:p>
            <a:pPr lvl="1" eaLnBrk="1" hangingPunct="1">
              <a:defRPr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theta (Theta Join)</a:t>
            </a:r>
          </a:p>
          <a:p>
            <a:pPr lvl="1" eaLnBrk="1" hangingPunct="1">
              <a:defRPr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bằng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Equi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Join)</a:t>
            </a:r>
          </a:p>
          <a:p>
            <a:pPr lvl="1" eaLnBrk="1" hangingPunct="1">
              <a:defRPr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tự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nhiên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(Natural Join)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endParaRPr lang="en-US" dirty="0" smtClean="0">
              <a:latin typeface="+mj-lt"/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>
              <a:latin typeface="+mj-lt"/>
            </a:endParaRPr>
          </a:p>
          <a:p>
            <a:pPr>
              <a:defRPr/>
            </a:pPr>
            <a:endParaRPr lang="en-US" sz="2800" dirty="0">
              <a:latin typeface="+mj-lt"/>
            </a:endParaRPr>
          </a:p>
          <a:p>
            <a:pPr marL="0" indent="0">
              <a:buNone/>
              <a:defRPr/>
            </a:pPr>
            <a:endParaRPr lang="en-US" sz="4800" dirty="0">
              <a:latin typeface="+mj-lt"/>
            </a:endParaRPr>
          </a:p>
          <a:p>
            <a:pPr marL="0" indent="0">
              <a:buNone/>
              <a:defRPr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925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752600" y="165101"/>
            <a:ext cx="8686800" cy="639762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– </a:t>
            </a:r>
            <a:r>
              <a:rPr lang="en-US" dirty="0" err="1">
                <a:solidFill>
                  <a:srgbClr val="FF0000"/>
                </a:solidFill>
              </a:rPr>
              <a:t>Phép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(Join)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804863"/>
            <a:ext cx="8534400" cy="55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9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762126" y="157163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2.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toán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quan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hệ</a:t>
            </a:r>
            <a:r>
              <a:rPr lang="en-US" altLang="en-US" sz="4000" dirty="0" smtClean="0"/>
              <a:t>: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kết</a:t>
            </a:r>
            <a:r>
              <a:rPr lang="en-US" altLang="en-US" sz="4000" dirty="0" smtClean="0"/>
              <a:t> (Join)</a:t>
            </a:r>
            <a:endParaRPr lang="vi-VN" altLang="en-US" sz="4000" dirty="0" smtClean="0"/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1" y="796925"/>
            <a:ext cx="8702638" cy="365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238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4" y="796925"/>
            <a:ext cx="9282113" cy="540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62126" y="157163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2.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toán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quan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hệ</a:t>
            </a:r>
            <a:r>
              <a:rPr lang="en-US" altLang="en-US" sz="4000" dirty="0" smtClean="0"/>
              <a:t>: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kết</a:t>
            </a:r>
            <a:r>
              <a:rPr lang="en-US" altLang="en-US" sz="4000" dirty="0" smtClean="0"/>
              <a:t> (Join)</a:t>
            </a:r>
            <a:endParaRPr lang="vi-VN" alt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634581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1"/>
            <a:ext cx="48387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868488"/>
            <a:ext cx="7396162" cy="293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62126" y="157163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2.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toán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quan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hệ</a:t>
            </a:r>
            <a:r>
              <a:rPr lang="en-US" altLang="en-US" sz="4000" dirty="0" smtClean="0"/>
              <a:t>: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kết</a:t>
            </a:r>
            <a:r>
              <a:rPr lang="en-US" altLang="en-US" sz="4000" dirty="0" smtClean="0"/>
              <a:t> (Join)</a:t>
            </a:r>
            <a:endParaRPr lang="vi-VN" alt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606601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1595438" y="136526"/>
            <a:ext cx="8686800" cy="639762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quan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kết</a:t>
            </a:r>
            <a:r>
              <a:rPr lang="en-US" sz="4000" dirty="0">
                <a:solidFill>
                  <a:srgbClr val="FF0000"/>
                </a:solidFill>
              </a:rPr>
              <a:t> (Join)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923926"/>
            <a:ext cx="9605963" cy="54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066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1" y="985838"/>
            <a:ext cx="6738597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95438" y="136526"/>
            <a:ext cx="8686800" cy="639762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quan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kết</a:t>
            </a:r>
            <a:r>
              <a:rPr lang="en-US" sz="4000" dirty="0">
                <a:solidFill>
                  <a:srgbClr val="FF0000"/>
                </a:solidFill>
              </a:rPr>
              <a:t> (Join)</a:t>
            </a:r>
          </a:p>
        </p:txBody>
      </p:sp>
    </p:spTree>
    <p:extLst>
      <p:ext uri="{BB962C8B-B14F-4D97-AF65-F5344CB8AC3E}">
        <p14:creationId xmlns:p14="http://schemas.microsoft.com/office/powerpoint/2010/main" val="20499282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776288"/>
            <a:ext cx="10513173" cy="552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5438" y="136526"/>
            <a:ext cx="8686800" cy="639762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quan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kết</a:t>
            </a:r>
            <a:r>
              <a:rPr lang="en-US" sz="4000" dirty="0">
                <a:solidFill>
                  <a:srgbClr val="FF0000"/>
                </a:solidFill>
              </a:rPr>
              <a:t> (Join)</a:t>
            </a:r>
          </a:p>
        </p:txBody>
      </p:sp>
    </p:spTree>
    <p:extLst>
      <p:ext uri="{BB962C8B-B14F-4D97-AF65-F5344CB8AC3E}">
        <p14:creationId xmlns:p14="http://schemas.microsoft.com/office/powerpoint/2010/main" val="3526680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0864" y="2703949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  <a:endParaRPr lang="en-US" altLang="zh-CN" sz="4800" b="1" dirty="0">
              <a:solidFill>
                <a:schemeClr val="accent1"/>
              </a:solidFill>
              <a:latin typeface="Cambria" panose="02040503050406030204" pitchFamily="18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14788" y="1047149"/>
            <a:ext cx="7791450" cy="42473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 smtClean="0">
                <a:latin typeface="Cambria" panose="02040503050406030204" pitchFamily="18" charset="0"/>
              </a:rPr>
              <a:t>Đại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số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quan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hệ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(</a:t>
            </a:r>
            <a:r>
              <a:rPr lang="en-US" sz="36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ôn</a:t>
            </a: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tập</a:t>
            </a: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 smtClean="0">
                <a:latin typeface="Cambria" panose="02040503050406030204" pitchFamily="18" charset="0"/>
              </a:rPr>
              <a:t>Các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phép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toán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quan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hệ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</a:rPr>
              <a:t>(</a:t>
            </a:r>
            <a:r>
              <a:rPr lang="en-US" sz="36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ôn</a:t>
            </a:r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tập</a:t>
            </a: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)</a:t>
            </a:r>
            <a:endParaRPr lang="en-US" sz="3600" b="1" dirty="0" smtClean="0">
              <a:latin typeface="Cambria" panose="020405030504060302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 smtClean="0">
                <a:latin typeface="Cambria" panose="02040503050406030204" pitchFamily="18" charset="0"/>
              </a:rPr>
              <a:t>Các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>
                <a:latin typeface="Cambria" panose="02040503050406030204" pitchFamily="18" charset="0"/>
              </a:rPr>
              <a:t>phép</a:t>
            </a:r>
            <a:r>
              <a:rPr lang="en-US" sz="3600" b="1" dirty="0">
                <a:latin typeface="Cambria" panose="02040503050406030204" pitchFamily="18" charset="0"/>
              </a:rPr>
              <a:t> </a:t>
            </a:r>
            <a:r>
              <a:rPr lang="en-US" sz="3600" b="1" dirty="0" err="1">
                <a:latin typeface="Cambria" panose="02040503050406030204" pitchFamily="18" charset="0"/>
              </a:rPr>
              <a:t>toán</a:t>
            </a:r>
            <a:r>
              <a:rPr lang="en-US" sz="3600" b="1" dirty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khác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</a:rPr>
              <a:t>(</a:t>
            </a:r>
            <a:r>
              <a:rPr lang="en-US" sz="36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ôn</a:t>
            </a:r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Cambria" panose="02040503050406030204" pitchFamily="18" charset="0"/>
              </a:rPr>
              <a:t>tập</a:t>
            </a:r>
            <a:r>
              <a:rPr lang="en-US" sz="36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)</a:t>
            </a:r>
            <a:endParaRPr lang="en-US" sz="3600" b="1" dirty="0" smtClean="0">
              <a:latin typeface="Cambria" panose="020405030504060302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 smtClean="0">
                <a:latin typeface="Cambria" panose="02040503050406030204" pitchFamily="18" charset="0"/>
              </a:rPr>
              <a:t>Các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phép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toán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tập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hợp</a:t>
            </a:r>
            <a:endParaRPr lang="en-US" sz="3600" b="1" dirty="0" smtClean="0">
              <a:latin typeface="Cambria" panose="020405030504060302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 smtClean="0">
                <a:latin typeface="Cambria" panose="02040503050406030204" pitchFamily="18" charset="0"/>
              </a:rPr>
              <a:t>Hàm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gộp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và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gom</a:t>
            </a:r>
            <a:r>
              <a:rPr lang="en-US" sz="3600" b="1" dirty="0" smtClean="0">
                <a:latin typeface="Cambria" panose="02040503050406030204" pitchFamily="18" charset="0"/>
              </a:rPr>
              <a:t> </a:t>
            </a:r>
            <a:r>
              <a:rPr lang="en-US" sz="3600" b="1" dirty="0" err="1" smtClean="0">
                <a:latin typeface="Cambria" panose="02040503050406030204" pitchFamily="18" charset="0"/>
              </a:rPr>
              <a:t>nhóm</a:t>
            </a:r>
            <a:endParaRPr lang="en-US" sz="3600" b="1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624013" y="161927"/>
            <a:ext cx="10972800" cy="639762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hệ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kết</a:t>
            </a:r>
            <a:r>
              <a:rPr lang="en-US" sz="4000" dirty="0" smtClean="0">
                <a:solidFill>
                  <a:srgbClr val="FF0000"/>
                </a:solidFill>
              </a:rPr>
              <a:t> (Join)</a:t>
            </a:r>
            <a:endParaRPr lang="en-US" sz="4000" dirty="0" smtClean="0"/>
          </a:p>
        </p:txBody>
      </p:sp>
      <p:pic>
        <p:nvPicPr>
          <p:cNvPr id="6553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914401"/>
            <a:ext cx="480536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1641475"/>
            <a:ext cx="8233786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697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609725" y="122238"/>
            <a:ext cx="8686800" cy="639762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quan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kết</a:t>
            </a:r>
            <a:r>
              <a:rPr lang="en-US" sz="4000" dirty="0">
                <a:solidFill>
                  <a:srgbClr val="FF0000"/>
                </a:solidFill>
              </a:rPr>
              <a:t> (Join)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866775"/>
            <a:ext cx="8367713" cy="54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69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762000"/>
            <a:ext cx="7239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09725" y="122238"/>
            <a:ext cx="8686800" cy="639762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quan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kết</a:t>
            </a:r>
            <a:r>
              <a:rPr lang="en-US" sz="4000" dirty="0">
                <a:solidFill>
                  <a:srgbClr val="FF0000"/>
                </a:solidFill>
              </a:rPr>
              <a:t> (Join)</a:t>
            </a:r>
          </a:p>
        </p:txBody>
      </p:sp>
    </p:spTree>
    <p:extLst>
      <p:ext uri="{BB962C8B-B14F-4D97-AF65-F5344CB8AC3E}">
        <p14:creationId xmlns:p14="http://schemas.microsoft.com/office/powerpoint/2010/main" val="3913279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761999"/>
            <a:ext cx="10196514" cy="609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09725" y="122238"/>
            <a:ext cx="8686800" cy="639762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quan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kết</a:t>
            </a:r>
            <a:r>
              <a:rPr lang="en-US" sz="4000" dirty="0">
                <a:solidFill>
                  <a:srgbClr val="FF0000"/>
                </a:solidFill>
              </a:rPr>
              <a:t> (Join)</a:t>
            </a:r>
          </a:p>
        </p:txBody>
      </p:sp>
    </p:spTree>
    <p:extLst>
      <p:ext uri="{BB962C8B-B14F-4D97-AF65-F5344CB8AC3E}">
        <p14:creationId xmlns:p14="http://schemas.microsoft.com/office/powerpoint/2010/main" val="1690475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762000"/>
            <a:ext cx="4305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9" y="1524000"/>
            <a:ext cx="7636669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09725" y="122238"/>
            <a:ext cx="8686800" cy="639762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quan</a:t>
            </a:r>
            <a:r>
              <a:rPr lang="en-US" sz="4000" dirty="0"/>
              <a:t> </a:t>
            </a:r>
            <a:r>
              <a:rPr lang="en-US" sz="4000" dirty="0" err="1"/>
              <a:t>hệ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kết</a:t>
            </a:r>
            <a:r>
              <a:rPr lang="en-US" sz="4000" dirty="0">
                <a:solidFill>
                  <a:srgbClr val="FF0000"/>
                </a:solidFill>
              </a:rPr>
              <a:t> (Join)</a:t>
            </a:r>
          </a:p>
        </p:txBody>
      </p:sp>
    </p:spTree>
    <p:extLst>
      <p:ext uri="{BB962C8B-B14F-4D97-AF65-F5344CB8AC3E}">
        <p14:creationId xmlns:p14="http://schemas.microsoft.com/office/powerpoint/2010/main" val="1951079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09725" y="122238"/>
            <a:ext cx="8686800" cy="6397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smtClean="0"/>
              <a:t>2. Phép toán quan hệ – </a:t>
            </a:r>
            <a:r>
              <a:rPr lang="en-US" sz="4000" smtClean="0">
                <a:solidFill>
                  <a:srgbClr val="FF0000"/>
                </a:solidFill>
              </a:rPr>
              <a:t>Phép kết (Join)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314449" y="900112"/>
            <a:ext cx="10501313" cy="54864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i="1" dirty="0" err="1" smtClean="0">
                <a:solidFill>
                  <a:srgbClr val="00B050"/>
                </a:solidFill>
              </a:rPr>
              <a:t>Phép</a:t>
            </a:r>
            <a:r>
              <a:rPr lang="en-US" sz="3200" b="1" i="1" dirty="0" smtClean="0">
                <a:solidFill>
                  <a:srgbClr val="00B050"/>
                </a:solidFill>
              </a:rPr>
              <a:t> </a:t>
            </a:r>
            <a:r>
              <a:rPr lang="en-US" sz="3200" b="1" i="1" dirty="0" err="1" smtClean="0">
                <a:solidFill>
                  <a:srgbClr val="00B050"/>
                </a:solidFill>
              </a:rPr>
              <a:t>kết</a:t>
            </a:r>
            <a:r>
              <a:rPr lang="en-US" sz="3200" b="1" i="1" dirty="0" smtClean="0">
                <a:solidFill>
                  <a:srgbClr val="00B050"/>
                </a:solidFill>
              </a:rPr>
              <a:t> </a:t>
            </a:r>
            <a:r>
              <a:rPr lang="en-US" sz="3200" b="1" i="1" dirty="0" err="1" smtClean="0">
                <a:solidFill>
                  <a:srgbClr val="00B050"/>
                </a:solidFill>
              </a:rPr>
              <a:t>mở</a:t>
            </a:r>
            <a:r>
              <a:rPr lang="en-US" sz="3200" b="1" i="1" dirty="0" smtClean="0">
                <a:solidFill>
                  <a:srgbClr val="00B050"/>
                </a:solidFill>
              </a:rPr>
              <a:t> </a:t>
            </a:r>
            <a:r>
              <a:rPr lang="en-US" sz="3200" b="1" i="1" dirty="0" err="1" smtClean="0">
                <a:solidFill>
                  <a:srgbClr val="00B050"/>
                </a:solidFill>
              </a:rPr>
              <a:t>rộng</a:t>
            </a:r>
            <a:r>
              <a:rPr lang="en-US" sz="3200" b="1" i="1" dirty="0" smtClean="0">
                <a:solidFill>
                  <a:srgbClr val="00B050"/>
                </a:solidFill>
              </a:rPr>
              <a:t> – </a:t>
            </a:r>
            <a:r>
              <a:rPr lang="en-US" sz="3200" b="1" i="1" dirty="0" err="1" smtClean="0">
                <a:solidFill>
                  <a:srgbClr val="00B050"/>
                </a:solidFill>
              </a:rPr>
              <a:t>Phép</a:t>
            </a:r>
            <a:r>
              <a:rPr lang="en-US" sz="3200" b="1" i="1" dirty="0" smtClean="0">
                <a:solidFill>
                  <a:srgbClr val="00B050"/>
                </a:solidFill>
              </a:rPr>
              <a:t> </a:t>
            </a:r>
            <a:r>
              <a:rPr lang="en-US" sz="3200" b="1" i="1" dirty="0" err="1" smtClean="0">
                <a:solidFill>
                  <a:srgbClr val="00B050"/>
                </a:solidFill>
              </a:rPr>
              <a:t>kết</a:t>
            </a:r>
            <a:r>
              <a:rPr lang="en-US" sz="3200" b="1" i="1" dirty="0" smtClean="0">
                <a:solidFill>
                  <a:srgbClr val="00B050"/>
                </a:solidFill>
              </a:rPr>
              <a:t> </a:t>
            </a:r>
            <a:r>
              <a:rPr lang="en-US" sz="3200" b="1" i="1" dirty="0" err="1" smtClean="0">
                <a:solidFill>
                  <a:srgbClr val="00B050"/>
                </a:solidFill>
              </a:rPr>
              <a:t>ngoài</a:t>
            </a:r>
            <a:r>
              <a:rPr lang="en-US" sz="3200" b="1" i="1" dirty="0" smtClean="0">
                <a:solidFill>
                  <a:srgbClr val="00B050"/>
                </a:solidFill>
              </a:rPr>
              <a:t> (Outer Join)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3200" dirty="0" err="1" smtClean="0"/>
              <a:t>Trái</a:t>
            </a:r>
            <a:r>
              <a:rPr lang="en-US" sz="3200" dirty="0" smtClean="0"/>
              <a:t> (Left)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3200" dirty="0" err="1" smtClean="0"/>
              <a:t>Phải</a:t>
            </a:r>
            <a:r>
              <a:rPr lang="en-US" sz="3200" dirty="0" smtClean="0"/>
              <a:t> (Right)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3200" dirty="0" err="1" smtClean="0"/>
              <a:t>Đầy</a:t>
            </a:r>
            <a:r>
              <a:rPr lang="en-US" sz="3200" dirty="0" smtClean="0"/>
              <a:t> </a:t>
            </a:r>
            <a:r>
              <a:rPr lang="en-US" sz="3200" dirty="0" err="1" smtClean="0"/>
              <a:t>đủ</a:t>
            </a:r>
            <a:r>
              <a:rPr lang="en-US" sz="3200" dirty="0" smtClean="0"/>
              <a:t> (Full)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endParaRPr lang="en-US" dirty="0" smtClean="0"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48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85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dirty="0" err="1">
                <a:solidFill>
                  <a:srgbClr val="00B050"/>
                </a:solidFill>
              </a:rPr>
              <a:t>Phép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kết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ngoài</a:t>
            </a:r>
            <a:r>
              <a:rPr lang="en-US" b="1" i="1" dirty="0">
                <a:solidFill>
                  <a:srgbClr val="00B050"/>
                </a:solidFill>
              </a:rPr>
              <a:t> (Outer Join)</a:t>
            </a:r>
          </a:p>
          <a:p>
            <a:pPr eaLnBrk="1" hangingPunct="1">
              <a:defRPr/>
            </a:pPr>
            <a:r>
              <a:rPr lang="en-US" b="1" u="sng" dirty="0" err="1">
                <a:solidFill>
                  <a:srgbClr val="7030A0"/>
                </a:solidFill>
              </a:rPr>
              <a:t>Trái</a:t>
            </a:r>
            <a:r>
              <a:rPr lang="en-US" b="1" u="sng" dirty="0">
                <a:solidFill>
                  <a:srgbClr val="7030A0"/>
                </a:solidFill>
              </a:rPr>
              <a:t> (Left</a:t>
            </a:r>
            <a:r>
              <a:rPr lang="en-US" b="1" u="sng" dirty="0" smtClean="0">
                <a:solidFill>
                  <a:srgbClr val="7030A0"/>
                </a:solidFill>
              </a:rPr>
              <a:t>):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ở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.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hiệu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      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         </a:t>
            </a:r>
            <a:r>
              <a:rPr lang="en-US" sz="4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&lt;ĐK&gt;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S.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endParaRPr lang="en-US" dirty="0" smtClean="0"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2" y="2919328"/>
            <a:ext cx="1057274" cy="67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09725" y="122238"/>
            <a:ext cx="8686800" cy="6397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u="sng" kern="1200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000" smtClean="0"/>
              <a:t>2. Phép toán quan hệ – </a:t>
            </a:r>
            <a:r>
              <a:rPr lang="en-US" sz="4000" smtClean="0">
                <a:solidFill>
                  <a:srgbClr val="FF0000"/>
                </a:solidFill>
              </a:rPr>
              <a:t>Phép kết (Join)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068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1600200" y="118269"/>
            <a:ext cx="8991600" cy="639763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hệ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kết</a:t>
            </a:r>
            <a:r>
              <a:rPr lang="en-US" sz="4000" dirty="0" smtClean="0">
                <a:solidFill>
                  <a:srgbClr val="FF0000"/>
                </a:solidFill>
              </a:rPr>
              <a:t> (Join)</a:t>
            </a:r>
            <a:endParaRPr lang="en-US" sz="400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dirty="0" err="1">
                <a:solidFill>
                  <a:srgbClr val="00B050"/>
                </a:solidFill>
              </a:rPr>
              <a:t>Phép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kết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ngoài</a:t>
            </a:r>
            <a:r>
              <a:rPr lang="en-US" b="1" i="1" dirty="0">
                <a:solidFill>
                  <a:srgbClr val="00B050"/>
                </a:solidFill>
              </a:rPr>
              <a:t> (Outer Join)</a:t>
            </a:r>
          </a:p>
          <a:p>
            <a:pPr eaLnBrk="1" hangingPunct="1">
              <a:defRPr/>
            </a:pPr>
            <a:r>
              <a:rPr lang="en-US" b="1" u="sng" dirty="0" err="1">
                <a:solidFill>
                  <a:srgbClr val="7030A0"/>
                </a:solidFill>
              </a:rPr>
              <a:t>Trái</a:t>
            </a:r>
            <a:r>
              <a:rPr lang="en-US" b="1" u="sng" dirty="0">
                <a:solidFill>
                  <a:srgbClr val="7030A0"/>
                </a:solidFill>
              </a:rPr>
              <a:t> (Left):</a:t>
            </a:r>
            <a:endParaRPr lang="en-US" b="1" u="sng" dirty="0" smtClean="0">
              <a:solidFill>
                <a:srgbClr val="7030A0"/>
              </a:solidFill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" y="2081639"/>
            <a:ext cx="5900739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695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1600200" y="118269"/>
            <a:ext cx="8991600" cy="639763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hệ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kết</a:t>
            </a:r>
            <a:r>
              <a:rPr lang="en-US" sz="4000" dirty="0" smtClean="0">
                <a:solidFill>
                  <a:srgbClr val="FF0000"/>
                </a:solidFill>
              </a:rPr>
              <a:t> (Join)</a:t>
            </a:r>
            <a:endParaRPr lang="en-US" sz="400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dirty="0" err="1">
                <a:solidFill>
                  <a:srgbClr val="00B050"/>
                </a:solidFill>
              </a:rPr>
              <a:t>Phép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kết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ngoài</a:t>
            </a:r>
            <a:r>
              <a:rPr lang="en-US" b="1" i="1" dirty="0">
                <a:solidFill>
                  <a:srgbClr val="00B050"/>
                </a:solidFill>
              </a:rPr>
              <a:t> (Outer Join)</a:t>
            </a:r>
          </a:p>
          <a:p>
            <a:pPr eaLnBrk="1" hangingPunct="1">
              <a:defRPr/>
            </a:pPr>
            <a:r>
              <a:rPr lang="en-US" b="1" u="sng" dirty="0" err="1">
                <a:solidFill>
                  <a:srgbClr val="7030A0"/>
                </a:solidFill>
              </a:rPr>
              <a:t>Trái</a:t>
            </a:r>
            <a:r>
              <a:rPr lang="en-US" b="1" u="sng" dirty="0">
                <a:solidFill>
                  <a:srgbClr val="7030A0"/>
                </a:solidFill>
              </a:rPr>
              <a:t> (Left):</a:t>
            </a:r>
            <a:endParaRPr lang="en-US" b="1" u="sng" dirty="0" smtClean="0">
              <a:solidFill>
                <a:srgbClr val="7030A0"/>
              </a:solidFill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2057400"/>
            <a:ext cx="7239000" cy="458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99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dirty="0" err="1">
                <a:solidFill>
                  <a:srgbClr val="00B050"/>
                </a:solidFill>
              </a:rPr>
              <a:t>Phép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kết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ngoài</a:t>
            </a:r>
            <a:r>
              <a:rPr lang="en-US" b="1" i="1" dirty="0">
                <a:solidFill>
                  <a:srgbClr val="00B050"/>
                </a:solidFill>
              </a:rPr>
              <a:t> (Outer Join)</a:t>
            </a:r>
          </a:p>
          <a:p>
            <a:pPr eaLnBrk="1" hangingPunct="1">
              <a:defRPr/>
            </a:pPr>
            <a:r>
              <a:rPr lang="en-US" b="1" u="sng" dirty="0" err="1">
                <a:solidFill>
                  <a:srgbClr val="7030A0"/>
                </a:solidFill>
              </a:rPr>
              <a:t>Phải</a:t>
            </a:r>
            <a:r>
              <a:rPr lang="en-US" b="1" u="sng" dirty="0">
                <a:solidFill>
                  <a:srgbClr val="7030A0"/>
                </a:solidFill>
              </a:rPr>
              <a:t> (Right</a:t>
            </a:r>
            <a:r>
              <a:rPr lang="en-US" b="1" u="sng" dirty="0" smtClean="0">
                <a:solidFill>
                  <a:srgbClr val="7030A0"/>
                </a:solidFill>
              </a:rPr>
              <a:t>):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ở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.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hiệu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     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         </a:t>
            </a:r>
            <a:r>
              <a:rPr lang="en-US" sz="4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&lt;ĐK&gt;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S.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endParaRPr lang="en-US" dirty="0" smtClean="0"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6963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99" y="2995613"/>
            <a:ext cx="1038226" cy="62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00200" y="118269"/>
            <a:ext cx="8991600" cy="639763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hệ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kết</a:t>
            </a:r>
            <a:r>
              <a:rPr lang="en-US" sz="4000" dirty="0" smtClean="0">
                <a:solidFill>
                  <a:srgbClr val="FF0000"/>
                </a:solidFill>
              </a:rPr>
              <a:t> (Join)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64486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509713" y="198438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1. </a:t>
            </a:r>
            <a:r>
              <a:rPr lang="en-US" altLang="en-US" sz="4000" dirty="0" err="1" smtClean="0"/>
              <a:t>Đại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số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quan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hệ</a:t>
            </a:r>
            <a:endParaRPr lang="vi-VN" altLang="en-US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576" y="995363"/>
            <a:ext cx="10172700" cy="540543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3000" dirty="0" err="1"/>
              <a:t>Là</a:t>
            </a:r>
            <a:r>
              <a:rPr lang="en-US" sz="3000" dirty="0"/>
              <a:t> </a:t>
            </a:r>
            <a:r>
              <a:rPr lang="en-US" sz="3000" dirty="0" err="1"/>
              <a:t>tập</a:t>
            </a:r>
            <a:r>
              <a:rPr lang="en-US" sz="3000" dirty="0"/>
              <a:t> </a:t>
            </a:r>
            <a:r>
              <a:rPr lang="en-US" sz="3000" dirty="0" err="1"/>
              <a:t>hợp</a:t>
            </a:r>
            <a:r>
              <a:rPr lang="en-US" sz="3000" dirty="0"/>
              <a:t> </a:t>
            </a:r>
            <a:r>
              <a:rPr lang="en-US" sz="3000" dirty="0" err="1"/>
              <a:t>các</a:t>
            </a:r>
            <a:r>
              <a:rPr lang="en-US" sz="3000" dirty="0"/>
              <a:t> </a:t>
            </a:r>
            <a:r>
              <a:rPr lang="en-US" sz="3000" dirty="0" err="1"/>
              <a:t>phép</a:t>
            </a:r>
            <a:r>
              <a:rPr lang="en-US" sz="3000" dirty="0"/>
              <a:t> </a:t>
            </a:r>
            <a:r>
              <a:rPr lang="en-US" sz="3000" dirty="0" err="1"/>
              <a:t>toán</a:t>
            </a:r>
            <a:r>
              <a:rPr lang="en-US" sz="3000" dirty="0"/>
              <a:t> </a:t>
            </a:r>
            <a:r>
              <a:rPr lang="en-US" sz="3000" dirty="0" err="1"/>
              <a:t>cơ</a:t>
            </a:r>
            <a:r>
              <a:rPr lang="en-US" sz="3000" dirty="0"/>
              <a:t> </a:t>
            </a:r>
            <a:r>
              <a:rPr lang="en-US" sz="3000" dirty="0" err="1"/>
              <a:t>sở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</a:t>
            </a:r>
            <a:r>
              <a:rPr lang="en-US" sz="3000" dirty="0" err="1"/>
              <a:t>dữ</a:t>
            </a:r>
            <a:r>
              <a:rPr lang="en-US" sz="3000" dirty="0"/>
              <a:t> </a:t>
            </a:r>
            <a:r>
              <a:rPr lang="en-US" sz="3000" dirty="0" err="1"/>
              <a:t>liệu</a:t>
            </a:r>
            <a:r>
              <a:rPr lang="en-US" sz="3000" dirty="0"/>
              <a:t> </a:t>
            </a:r>
            <a:r>
              <a:rPr lang="en-US" sz="3000" dirty="0" err="1"/>
              <a:t>quan</a:t>
            </a:r>
            <a:r>
              <a:rPr lang="en-US" sz="3000" dirty="0"/>
              <a:t> </a:t>
            </a:r>
            <a:r>
              <a:rPr lang="en-US" sz="3000" dirty="0" err="1" smtClean="0"/>
              <a:t>hệ</a:t>
            </a:r>
            <a:r>
              <a:rPr lang="en-US" sz="3000" dirty="0" smtClean="0"/>
              <a:t>.</a:t>
            </a:r>
            <a:endParaRPr lang="en-US" sz="3000" dirty="0"/>
          </a:p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3000" dirty="0" err="1"/>
              <a:t>Biểu</a:t>
            </a:r>
            <a:r>
              <a:rPr lang="en-US" sz="3000" dirty="0"/>
              <a:t> </a:t>
            </a:r>
            <a:r>
              <a:rPr lang="en-US" sz="3000" dirty="0" err="1"/>
              <a:t>thức</a:t>
            </a:r>
            <a:r>
              <a:rPr lang="en-US" sz="3000" dirty="0"/>
              <a:t> </a:t>
            </a:r>
            <a:r>
              <a:rPr lang="en-US" sz="3000" dirty="0" err="1"/>
              <a:t>đại</a:t>
            </a:r>
            <a:r>
              <a:rPr lang="en-US" sz="3000" dirty="0"/>
              <a:t> </a:t>
            </a:r>
            <a:r>
              <a:rPr lang="en-US" sz="3000" dirty="0" err="1"/>
              <a:t>số</a:t>
            </a:r>
            <a:r>
              <a:rPr lang="en-US" sz="3000" dirty="0"/>
              <a:t> </a:t>
            </a:r>
            <a:r>
              <a:rPr lang="en-US" sz="3000" dirty="0" err="1"/>
              <a:t>quan</a:t>
            </a:r>
            <a:r>
              <a:rPr lang="en-US" sz="3000" dirty="0"/>
              <a:t> </a:t>
            </a:r>
            <a:r>
              <a:rPr lang="en-US" sz="3000" dirty="0" err="1"/>
              <a:t>hệ</a:t>
            </a:r>
            <a:r>
              <a:rPr lang="en-US" sz="3000" dirty="0"/>
              <a:t> </a:t>
            </a:r>
            <a:r>
              <a:rPr lang="en-US" sz="3000" dirty="0" err="1"/>
              <a:t>là</a:t>
            </a:r>
            <a:r>
              <a:rPr lang="en-US" sz="3000" dirty="0"/>
              <a:t> </a:t>
            </a:r>
            <a:r>
              <a:rPr lang="en-US" sz="3000" dirty="0" err="1"/>
              <a:t>một</a:t>
            </a:r>
            <a:r>
              <a:rPr lang="en-US" sz="3000" dirty="0"/>
              <a:t> </a:t>
            </a:r>
            <a:r>
              <a:rPr lang="en-US" sz="3000" dirty="0" err="1"/>
              <a:t>chuỗi</a:t>
            </a:r>
            <a:r>
              <a:rPr lang="en-US" sz="3000" dirty="0"/>
              <a:t> </a:t>
            </a:r>
            <a:r>
              <a:rPr lang="en-US" sz="3000" dirty="0" err="1"/>
              <a:t>các</a:t>
            </a:r>
            <a:r>
              <a:rPr lang="en-US" sz="3000" dirty="0"/>
              <a:t> </a:t>
            </a:r>
            <a:r>
              <a:rPr lang="en-US" sz="3000" dirty="0" err="1"/>
              <a:t>phép</a:t>
            </a:r>
            <a:r>
              <a:rPr lang="en-US" sz="3000" dirty="0"/>
              <a:t> </a:t>
            </a:r>
            <a:r>
              <a:rPr lang="en-US" sz="3000" dirty="0" err="1" smtClean="0"/>
              <a:t>toán</a:t>
            </a:r>
            <a:r>
              <a:rPr lang="en-US" sz="3000" dirty="0" smtClean="0"/>
              <a:t>.</a:t>
            </a:r>
            <a:endParaRPr lang="en-US" sz="3000" dirty="0"/>
          </a:p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3000" dirty="0" err="1"/>
              <a:t>Kết</a:t>
            </a:r>
            <a:r>
              <a:rPr lang="en-US" sz="3000" dirty="0"/>
              <a:t> </a:t>
            </a:r>
            <a:r>
              <a:rPr lang="en-US" sz="3000" dirty="0" err="1"/>
              <a:t>quả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</a:t>
            </a:r>
            <a:r>
              <a:rPr lang="en-US" sz="3000" dirty="0" err="1"/>
              <a:t>một</a:t>
            </a:r>
            <a:r>
              <a:rPr lang="en-US" sz="3000" dirty="0"/>
              <a:t> </a:t>
            </a:r>
            <a:r>
              <a:rPr lang="en-US" sz="3000" dirty="0" err="1"/>
              <a:t>biểu</a:t>
            </a:r>
            <a:r>
              <a:rPr lang="en-US" sz="3000" dirty="0"/>
              <a:t> </a:t>
            </a:r>
            <a:r>
              <a:rPr lang="en-US" sz="3000" dirty="0" err="1"/>
              <a:t>thức</a:t>
            </a:r>
            <a:r>
              <a:rPr lang="en-US" sz="3000" dirty="0"/>
              <a:t> </a:t>
            </a:r>
            <a:r>
              <a:rPr lang="en-US" sz="3000" dirty="0" err="1"/>
              <a:t>là</a:t>
            </a:r>
            <a:r>
              <a:rPr lang="en-US" sz="3000" dirty="0"/>
              <a:t> </a:t>
            </a:r>
            <a:r>
              <a:rPr lang="en-US" sz="3000" dirty="0" err="1"/>
              <a:t>một</a:t>
            </a:r>
            <a:r>
              <a:rPr lang="en-US" sz="3000" dirty="0"/>
              <a:t> </a:t>
            </a:r>
            <a:r>
              <a:rPr lang="en-US" sz="3000" dirty="0" err="1"/>
              <a:t>thể</a:t>
            </a:r>
            <a:r>
              <a:rPr lang="en-US" sz="3000" dirty="0"/>
              <a:t> </a:t>
            </a:r>
            <a:r>
              <a:rPr lang="en-US" sz="3000" dirty="0" err="1"/>
              <a:t>hiện</a:t>
            </a:r>
            <a:r>
              <a:rPr lang="en-US" sz="3000" dirty="0"/>
              <a:t> </a:t>
            </a:r>
            <a:r>
              <a:rPr lang="en-US" sz="3000" dirty="0" err="1"/>
              <a:t>quan</a:t>
            </a:r>
            <a:r>
              <a:rPr lang="en-US" sz="3000" dirty="0"/>
              <a:t> </a:t>
            </a:r>
            <a:r>
              <a:rPr lang="en-US" sz="3000" dirty="0" err="1"/>
              <a:t>hệ</a:t>
            </a:r>
            <a:endParaRPr lang="en-US" sz="3000" dirty="0"/>
          </a:p>
          <a:p>
            <a:pPr algn="just">
              <a:buFont typeface="Wingdings" panose="05000000000000000000" pitchFamily="2" charset="2"/>
              <a:buChar char="Ø"/>
              <a:defRPr/>
            </a:pPr>
            <a:r>
              <a:rPr lang="en-US" sz="3000" dirty="0"/>
              <a:t>Ý </a:t>
            </a:r>
            <a:r>
              <a:rPr lang="en-US" sz="3000" dirty="0" err="1"/>
              <a:t>nghĩa</a:t>
            </a:r>
            <a:r>
              <a:rPr lang="en-US" sz="3000" dirty="0"/>
              <a:t>:</a:t>
            </a:r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sở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thức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phép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toán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hệ</a:t>
            </a:r>
            <a:endParaRPr lang="en-US" sz="3000" dirty="0">
              <a:latin typeface="+mj-lt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§"/>
              <a:defRPr/>
            </a:pP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sở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để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cài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đặt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tối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ưu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hóa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truy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vấn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trong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HQT CSDL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buNone/>
              <a:defRPr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15112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1658938" y="144463"/>
            <a:ext cx="8991600" cy="639763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hệ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kết</a:t>
            </a:r>
            <a:r>
              <a:rPr lang="en-US" sz="4000" dirty="0" smtClean="0">
                <a:solidFill>
                  <a:srgbClr val="FF0000"/>
                </a:solidFill>
              </a:rPr>
              <a:t> (Join)</a:t>
            </a:r>
            <a:endParaRPr lang="en-US" sz="400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dirty="0" err="1">
                <a:solidFill>
                  <a:srgbClr val="00B050"/>
                </a:solidFill>
              </a:rPr>
              <a:t>Phép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kết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ngoài</a:t>
            </a:r>
            <a:r>
              <a:rPr lang="en-US" b="1" i="1" dirty="0">
                <a:solidFill>
                  <a:srgbClr val="00B050"/>
                </a:solidFill>
              </a:rPr>
              <a:t> (Outer Join)</a:t>
            </a:r>
          </a:p>
          <a:p>
            <a:pPr eaLnBrk="1" hangingPunct="1">
              <a:defRPr/>
            </a:pPr>
            <a:r>
              <a:rPr lang="en-US" b="1" u="sng" dirty="0" err="1">
                <a:solidFill>
                  <a:srgbClr val="7030A0"/>
                </a:solidFill>
              </a:rPr>
              <a:t>Phải</a:t>
            </a:r>
            <a:r>
              <a:rPr lang="en-US" b="1" u="sng" dirty="0">
                <a:solidFill>
                  <a:srgbClr val="7030A0"/>
                </a:solidFill>
              </a:rPr>
              <a:t> (Right):</a:t>
            </a:r>
            <a:endParaRPr lang="en-US" b="1" u="sng" dirty="0" smtClean="0">
              <a:solidFill>
                <a:srgbClr val="7030A0"/>
              </a:solidFill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7066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1"/>
            <a:ext cx="564673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165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1658938" y="144463"/>
            <a:ext cx="8991600" cy="639763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hệ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kết</a:t>
            </a:r>
            <a:r>
              <a:rPr lang="en-US" sz="4000" dirty="0" smtClean="0">
                <a:solidFill>
                  <a:srgbClr val="FF0000"/>
                </a:solidFill>
              </a:rPr>
              <a:t> (Join)</a:t>
            </a:r>
            <a:endParaRPr lang="en-US" sz="400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dirty="0" err="1">
                <a:solidFill>
                  <a:srgbClr val="00B050"/>
                </a:solidFill>
              </a:rPr>
              <a:t>Phép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kết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ngoài</a:t>
            </a:r>
            <a:r>
              <a:rPr lang="en-US" b="1" i="1" dirty="0">
                <a:solidFill>
                  <a:srgbClr val="00B050"/>
                </a:solidFill>
              </a:rPr>
              <a:t> (Outer Join)</a:t>
            </a:r>
          </a:p>
          <a:p>
            <a:pPr eaLnBrk="1" hangingPunct="1">
              <a:defRPr/>
            </a:pPr>
            <a:r>
              <a:rPr lang="en-US" b="1" u="sng" dirty="0" err="1">
                <a:solidFill>
                  <a:srgbClr val="7030A0"/>
                </a:solidFill>
              </a:rPr>
              <a:t>Phải</a:t>
            </a:r>
            <a:r>
              <a:rPr lang="en-US" b="1" u="sng" dirty="0">
                <a:solidFill>
                  <a:srgbClr val="7030A0"/>
                </a:solidFill>
              </a:rPr>
              <a:t> (Right):</a:t>
            </a:r>
            <a:endParaRPr lang="en-US" b="1" u="sng" dirty="0" smtClean="0">
              <a:solidFill>
                <a:srgbClr val="7030A0"/>
              </a:solidFill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70866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976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600200" y="123826"/>
            <a:ext cx="8991600" cy="639763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hệ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kết</a:t>
            </a:r>
            <a:r>
              <a:rPr lang="en-US" sz="4000" dirty="0" smtClean="0">
                <a:solidFill>
                  <a:srgbClr val="FF0000"/>
                </a:solidFill>
              </a:rPr>
              <a:t> (Join)</a:t>
            </a:r>
            <a:endParaRPr lang="en-US" sz="400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i="1" dirty="0" err="1">
                <a:solidFill>
                  <a:srgbClr val="00B050"/>
                </a:solidFill>
              </a:rPr>
              <a:t>Phép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kết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ngoài</a:t>
            </a:r>
            <a:r>
              <a:rPr lang="en-US" b="1" i="1" dirty="0">
                <a:solidFill>
                  <a:srgbClr val="00B050"/>
                </a:solidFill>
              </a:rPr>
              <a:t> (Outer Join)</a:t>
            </a:r>
          </a:p>
          <a:p>
            <a:pPr eaLnBrk="1" hangingPunct="1">
              <a:defRPr/>
            </a:pPr>
            <a:r>
              <a:rPr lang="en-US" b="1" u="sng" dirty="0" smtClean="0">
                <a:solidFill>
                  <a:srgbClr val="7030A0"/>
                </a:solidFill>
              </a:rPr>
              <a:t>2 </a:t>
            </a:r>
            <a:r>
              <a:rPr lang="en-US" b="1" u="sng" dirty="0" err="1" smtClean="0">
                <a:solidFill>
                  <a:srgbClr val="7030A0"/>
                </a:solidFill>
              </a:rPr>
              <a:t>phía</a:t>
            </a:r>
            <a:r>
              <a:rPr lang="en-US" b="1" u="sng" dirty="0" smtClean="0">
                <a:solidFill>
                  <a:srgbClr val="7030A0"/>
                </a:solidFill>
              </a:rPr>
              <a:t> = </a:t>
            </a:r>
            <a:r>
              <a:rPr lang="en-US" b="1" u="sng" dirty="0" err="1" smtClean="0">
                <a:solidFill>
                  <a:srgbClr val="7030A0"/>
                </a:solidFill>
              </a:rPr>
              <a:t>Đầy</a:t>
            </a:r>
            <a:r>
              <a:rPr lang="en-US" b="1" u="sng" dirty="0" smtClean="0">
                <a:solidFill>
                  <a:srgbClr val="7030A0"/>
                </a:solidFill>
              </a:rPr>
              <a:t> </a:t>
            </a:r>
            <a:r>
              <a:rPr lang="en-US" b="1" u="sng" dirty="0" err="1">
                <a:solidFill>
                  <a:srgbClr val="7030A0"/>
                </a:solidFill>
              </a:rPr>
              <a:t>đủ</a:t>
            </a:r>
            <a:r>
              <a:rPr lang="en-US" b="1" u="sng" dirty="0">
                <a:solidFill>
                  <a:srgbClr val="7030A0"/>
                </a:solidFill>
              </a:rPr>
              <a:t> (Full</a:t>
            </a:r>
            <a:r>
              <a:rPr lang="en-US" b="1" u="sng" dirty="0" smtClean="0">
                <a:solidFill>
                  <a:srgbClr val="7030A0"/>
                </a:solidFill>
              </a:rPr>
              <a:t>):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ở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pPr eaLnBrk="1" hangingPunct="1">
              <a:defRPr/>
            </a:pPr>
            <a:r>
              <a:rPr lang="en-US" dirty="0" err="1">
                <a:sym typeface="Symbol" panose="05050102010706020507" pitchFamily="18" charset="2"/>
              </a:rPr>
              <a:t>Ký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hiệu</a:t>
            </a:r>
            <a:r>
              <a:rPr lang="en-US" dirty="0">
                <a:sym typeface="Symbol" panose="05050102010706020507" pitchFamily="18" charset="2"/>
              </a:rPr>
              <a:t>: </a:t>
            </a:r>
            <a:r>
              <a:rPr lang="en-US" sz="4400" dirty="0"/>
              <a:t>R            </a:t>
            </a:r>
            <a:r>
              <a:rPr lang="en-US" sz="4400" baseline="-25000" dirty="0"/>
              <a:t>&lt;ĐK&gt;</a:t>
            </a:r>
            <a:r>
              <a:rPr lang="en-US" sz="4400" dirty="0"/>
              <a:t> S.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endParaRPr lang="en-US" dirty="0" smtClean="0"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716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099" y="2978944"/>
            <a:ext cx="1688409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669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1600200" y="106363"/>
            <a:ext cx="8991600" cy="639763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hệ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kết</a:t>
            </a:r>
            <a:r>
              <a:rPr lang="en-US" sz="4000" dirty="0" smtClean="0">
                <a:solidFill>
                  <a:srgbClr val="FF0000"/>
                </a:solidFill>
              </a:rPr>
              <a:t> (Join)</a:t>
            </a:r>
            <a:endParaRPr lang="en-US" sz="400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866776"/>
            <a:ext cx="10972800" cy="5405437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 dirty="0" err="1">
                <a:solidFill>
                  <a:srgbClr val="00B050"/>
                </a:solidFill>
              </a:rPr>
              <a:t>Phép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kết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ngoài</a:t>
            </a:r>
            <a:r>
              <a:rPr lang="en-US" b="1" i="1" dirty="0">
                <a:solidFill>
                  <a:srgbClr val="00B050"/>
                </a:solidFill>
              </a:rPr>
              <a:t> (Outer Join)</a:t>
            </a:r>
          </a:p>
          <a:p>
            <a:pPr eaLnBrk="1" hangingPunct="1">
              <a:defRPr/>
            </a:pPr>
            <a:r>
              <a:rPr lang="en-US" b="1" u="sng" dirty="0" err="1">
                <a:solidFill>
                  <a:srgbClr val="7030A0"/>
                </a:solidFill>
              </a:rPr>
              <a:t>Đầy</a:t>
            </a:r>
            <a:r>
              <a:rPr lang="en-US" b="1" u="sng" dirty="0">
                <a:solidFill>
                  <a:srgbClr val="7030A0"/>
                </a:solidFill>
              </a:rPr>
              <a:t> </a:t>
            </a:r>
            <a:r>
              <a:rPr lang="en-US" b="1" u="sng" dirty="0" err="1">
                <a:solidFill>
                  <a:srgbClr val="7030A0"/>
                </a:solidFill>
              </a:rPr>
              <a:t>đủ</a:t>
            </a:r>
            <a:r>
              <a:rPr lang="en-US" b="1" u="sng" dirty="0">
                <a:solidFill>
                  <a:srgbClr val="7030A0"/>
                </a:solidFill>
              </a:rPr>
              <a:t> (Full):</a:t>
            </a:r>
            <a:endParaRPr lang="en-US" b="1" u="sng" dirty="0" smtClean="0">
              <a:solidFill>
                <a:srgbClr val="7030A0"/>
              </a:solidFill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7270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978370"/>
            <a:ext cx="5738812" cy="462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52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1600200" y="106363"/>
            <a:ext cx="8991600" cy="639763"/>
          </a:xfrm>
        </p:spPr>
        <p:txBody>
          <a:bodyPr/>
          <a:lstStyle/>
          <a:p>
            <a:r>
              <a:rPr lang="en-US" sz="4000" dirty="0" smtClean="0"/>
              <a:t>2.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hệ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kết</a:t>
            </a:r>
            <a:r>
              <a:rPr lang="en-US" sz="4000" dirty="0" smtClean="0">
                <a:solidFill>
                  <a:srgbClr val="FF0000"/>
                </a:solidFill>
              </a:rPr>
              <a:t> (Join)</a:t>
            </a:r>
            <a:endParaRPr lang="en-US" sz="400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866776"/>
            <a:ext cx="10972800" cy="5405437"/>
          </a:xfrm>
        </p:spPr>
        <p:txBody>
          <a:bodyPr/>
          <a:lstStyle/>
          <a:p>
            <a:pPr eaLnBrk="1" hangingPunct="1">
              <a:defRPr/>
            </a:pPr>
            <a:r>
              <a:rPr lang="en-US" b="1" i="1" dirty="0" err="1">
                <a:solidFill>
                  <a:srgbClr val="00B050"/>
                </a:solidFill>
              </a:rPr>
              <a:t>Phép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kết</a:t>
            </a:r>
            <a:r>
              <a:rPr lang="en-US" b="1" i="1" dirty="0">
                <a:solidFill>
                  <a:srgbClr val="00B050"/>
                </a:solidFill>
              </a:rPr>
              <a:t> </a:t>
            </a:r>
            <a:r>
              <a:rPr lang="en-US" b="1" i="1" dirty="0" err="1">
                <a:solidFill>
                  <a:srgbClr val="00B050"/>
                </a:solidFill>
              </a:rPr>
              <a:t>ngoài</a:t>
            </a:r>
            <a:r>
              <a:rPr lang="en-US" b="1" i="1" dirty="0">
                <a:solidFill>
                  <a:srgbClr val="00B050"/>
                </a:solidFill>
              </a:rPr>
              <a:t> (Outer Join)</a:t>
            </a:r>
          </a:p>
          <a:p>
            <a:pPr eaLnBrk="1" hangingPunct="1">
              <a:defRPr/>
            </a:pPr>
            <a:r>
              <a:rPr lang="en-US" b="1" u="sng" dirty="0" err="1">
                <a:solidFill>
                  <a:srgbClr val="7030A0"/>
                </a:solidFill>
              </a:rPr>
              <a:t>Đầy</a:t>
            </a:r>
            <a:r>
              <a:rPr lang="en-US" b="1" u="sng" dirty="0">
                <a:solidFill>
                  <a:srgbClr val="7030A0"/>
                </a:solidFill>
              </a:rPr>
              <a:t> </a:t>
            </a:r>
            <a:r>
              <a:rPr lang="en-US" b="1" u="sng" dirty="0" err="1">
                <a:solidFill>
                  <a:srgbClr val="7030A0"/>
                </a:solidFill>
              </a:rPr>
              <a:t>đủ</a:t>
            </a:r>
            <a:r>
              <a:rPr lang="en-US" b="1" u="sng" dirty="0">
                <a:solidFill>
                  <a:srgbClr val="7030A0"/>
                </a:solidFill>
              </a:rPr>
              <a:t> (Full):</a:t>
            </a:r>
            <a:endParaRPr lang="en-US" b="1" u="sng" dirty="0" smtClean="0">
              <a:solidFill>
                <a:srgbClr val="7030A0"/>
              </a:solidFill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2209800"/>
            <a:ext cx="70866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705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66862" y="198438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3.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toán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khác</a:t>
            </a:r>
            <a:endParaRPr lang="vi-VN" altLang="en-US" sz="4000" dirty="0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566862" y="838200"/>
            <a:ext cx="9748838" cy="540543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b="1" dirty="0" err="1"/>
              <a:t>Phép</a:t>
            </a:r>
            <a:r>
              <a:rPr lang="en-US" altLang="en-US" b="1" dirty="0"/>
              <a:t> </a:t>
            </a:r>
            <a:r>
              <a:rPr lang="en-US" altLang="en-US" b="1" dirty="0" err="1"/>
              <a:t>gán</a:t>
            </a:r>
            <a:endParaRPr lang="en-US" altLang="en-US" b="1" dirty="0"/>
          </a:p>
          <a:p>
            <a:pPr>
              <a:lnSpc>
                <a:spcPct val="200000"/>
              </a:lnSpc>
            </a:pPr>
            <a:r>
              <a:rPr lang="en-US" altLang="en-US" b="1" dirty="0" err="1"/>
              <a:t>Phép</a:t>
            </a:r>
            <a:r>
              <a:rPr lang="en-US" altLang="en-US" b="1" dirty="0"/>
              <a:t> </a:t>
            </a:r>
            <a:r>
              <a:rPr lang="en-US" altLang="en-US" b="1" dirty="0" err="1"/>
              <a:t>đổi</a:t>
            </a:r>
            <a:r>
              <a:rPr lang="en-US" altLang="en-US" b="1" dirty="0"/>
              <a:t> </a:t>
            </a:r>
            <a:r>
              <a:rPr lang="en-US" altLang="en-US" b="1" dirty="0" err="1"/>
              <a:t>tên</a:t>
            </a:r>
            <a:endParaRPr lang="vi-VN" alt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3" y="1343025"/>
            <a:ext cx="1014414" cy="16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31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047750"/>
            <a:ext cx="9861254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95437" y="169863"/>
            <a:ext cx="10972800" cy="639762"/>
          </a:xfrm>
        </p:spPr>
        <p:txBody>
          <a:bodyPr/>
          <a:lstStyle/>
          <a:p>
            <a:r>
              <a:rPr lang="en-US" sz="4000" dirty="0" smtClean="0"/>
              <a:t>3.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khác</a:t>
            </a:r>
            <a:r>
              <a:rPr lang="en-US" sz="4000" dirty="0" smtClean="0"/>
              <a:t> -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gán</a:t>
            </a:r>
            <a:r>
              <a:rPr lang="en-US" sz="4000" dirty="0" smtClean="0">
                <a:solidFill>
                  <a:srgbClr val="FF0000"/>
                </a:solidFill>
              </a:rPr>
              <a:t> (Assign)</a:t>
            </a:r>
          </a:p>
        </p:txBody>
      </p:sp>
    </p:spTree>
    <p:extLst>
      <p:ext uri="{BB962C8B-B14F-4D97-AF65-F5344CB8AC3E}">
        <p14:creationId xmlns:p14="http://schemas.microsoft.com/office/powerpoint/2010/main" val="4006556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962062"/>
            <a:ext cx="9120188" cy="57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7362" y="193675"/>
            <a:ext cx="10144125" cy="639762"/>
          </a:xfrm>
        </p:spPr>
        <p:txBody>
          <a:bodyPr/>
          <a:lstStyle/>
          <a:p>
            <a:r>
              <a:rPr lang="en-US" sz="4000" dirty="0" smtClean="0"/>
              <a:t>3.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khác</a:t>
            </a:r>
            <a:r>
              <a:rPr lang="en-US" sz="4000" dirty="0" smtClean="0"/>
              <a:t> -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đổi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tên</a:t>
            </a:r>
            <a:r>
              <a:rPr lang="en-US" sz="4000" dirty="0" smtClean="0">
                <a:solidFill>
                  <a:srgbClr val="FF0000"/>
                </a:solidFill>
              </a:rPr>
              <a:t> (Rename)</a:t>
            </a:r>
          </a:p>
        </p:txBody>
      </p:sp>
    </p:spTree>
    <p:extLst>
      <p:ext uri="{BB962C8B-B14F-4D97-AF65-F5344CB8AC3E}">
        <p14:creationId xmlns:p14="http://schemas.microsoft.com/office/powerpoint/2010/main" val="3534863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581150" y="184151"/>
            <a:ext cx="10972800" cy="639762"/>
          </a:xfrm>
        </p:spPr>
        <p:txBody>
          <a:bodyPr/>
          <a:lstStyle/>
          <a:p>
            <a:r>
              <a:rPr lang="en-US" altLang="en-US" sz="4000" dirty="0" err="1" smtClean="0"/>
              <a:t>Bài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tập</a:t>
            </a:r>
            <a:r>
              <a:rPr lang="en-US" altLang="en-US" sz="4000" dirty="0" smtClean="0"/>
              <a:t>: </a:t>
            </a:r>
            <a:r>
              <a:rPr lang="en-US" altLang="en-US" sz="4000" dirty="0" err="1" smtClean="0"/>
              <a:t>Viết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biểu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thức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Đại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số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quan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hệ</a:t>
            </a:r>
            <a:endParaRPr lang="vi-VN" altLang="en-US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151" y="957262"/>
            <a:ext cx="10148888" cy="54864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b="1" dirty="0"/>
              <a:t>Cho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 smtClean="0"/>
              <a:t>:</a:t>
            </a:r>
          </a:p>
          <a:p>
            <a:pPr marL="0" indent="0">
              <a:buNone/>
              <a:defRPr/>
            </a:pPr>
            <a:r>
              <a:rPr lang="vi-VN" dirty="0" smtClean="0"/>
              <a:t>NHANVIEN(</a:t>
            </a:r>
            <a:r>
              <a:rPr lang="vi-VN" u="sng" dirty="0" smtClean="0"/>
              <a:t>MANV</a:t>
            </a:r>
            <a:r>
              <a:rPr lang="vi-VN" dirty="0"/>
              <a:t>, HO, TEN, GTINH, LUONG, MAPB</a:t>
            </a:r>
            <a:r>
              <a:rPr lang="vi-VN" dirty="0" smtClean="0"/>
              <a:t>)</a:t>
            </a:r>
            <a:endParaRPr lang="en-US" dirty="0" smtClean="0"/>
          </a:p>
          <a:p>
            <a:pPr marL="0" indent="0">
              <a:buNone/>
              <a:defRPr/>
            </a:pPr>
            <a:r>
              <a:rPr lang="en-US" b="1" dirty="0" err="1"/>
              <a:t>Viết</a:t>
            </a:r>
            <a:r>
              <a:rPr lang="en-US" b="1" dirty="0"/>
              <a:t> </a:t>
            </a:r>
            <a:r>
              <a:rPr lang="en-US" b="1" dirty="0" err="1"/>
              <a:t>biểu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ĐSQH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câu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 smtClean="0"/>
              <a:t>:</a:t>
            </a:r>
            <a:endParaRPr lang="vi-VN" b="1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vi-VN" dirty="0"/>
              <a:t> Tìm các nhân viên làm việc trong phòng số 4.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vi-VN" dirty="0"/>
              <a:t> Tìm các nhân viên làm việc trong phòng số 4 và có mức lương từ 25.000 đến 40.000.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vi-VN" dirty="0"/>
              <a:t> Cho biết họ, tên, giới tính và mức lương của các nhân viên sau khi trừ thuế 20%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vi-VN" dirty="0"/>
              <a:t> Cho biết họ, tên, giới tính và mức lương của các nhân viên </a:t>
            </a:r>
            <a:r>
              <a:rPr lang="vi-VN" dirty="0" smtClean="0"/>
              <a:t>của </a:t>
            </a:r>
            <a:r>
              <a:rPr lang="vi-VN" dirty="0"/>
              <a:t>phòng số 5.</a:t>
            </a:r>
          </a:p>
        </p:txBody>
      </p:sp>
    </p:spTree>
    <p:extLst>
      <p:ext uri="{BB962C8B-B14F-4D97-AF65-F5344CB8AC3E}">
        <p14:creationId xmlns:p14="http://schemas.microsoft.com/office/powerpoint/2010/main" val="409923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681162" y="241300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4.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toán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tập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hợp</a:t>
            </a:r>
            <a:endParaRPr lang="vi-VN" altLang="en-US" sz="4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057274"/>
            <a:ext cx="5836954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26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666875" y="169863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1. </a:t>
            </a:r>
            <a:r>
              <a:rPr lang="en-US" altLang="en-US" sz="4000" dirty="0" err="1" smtClean="0"/>
              <a:t>Các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loại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toán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trong</a:t>
            </a:r>
            <a:r>
              <a:rPr lang="en-US" altLang="en-US" sz="4000" dirty="0" smtClean="0"/>
              <a:t> ĐSQH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1223962"/>
            <a:ext cx="7413902" cy="231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581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858964" y="215105"/>
            <a:ext cx="10972800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hợp</a:t>
            </a:r>
            <a:r>
              <a:rPr lang="en-US" sz="4000" dirty="0">
                <a:solidFill>
                  <a:srgbClr val="FF0000"/>
                </a:solidFill>
              </a:rPr>
              <a:t> (Union)</a:t>
            </a:r>
            <a:endParaRPr lang="en-US" sz="4000" dirty="0"/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243012"/>
            <a:ext cx="9701212" cy="30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015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681162" y="184151"/>
            <a:ext cx="10972800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hợp</a:t>
            </a:r>
            <a:r>
              <a:rPr lang="en-US" sz="4000" dirty="0">
                <a:solidFill>
                  <a:srgbClr val="FF0000"/>
                </a:solidFill>
              </a:rPr>
              <a:t> (Union)</a:t>
            </a:r>
            <a:endParaRPr lang="en-US" sz="4000" dirty="0"/>
          </a:p>
        </p:txBody>
      </p:sp>
      <p:pic>
        <p:nvPicPr>
          <p:cNvPr id="2765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625"/>
            <a:ext cx="882534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862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420814" y="150813"/>
            <a:ext cx="10771186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giao</a:t>
            </a:r>
            <a:r>
              <a:rPr lang="en-US" sz="4000" dirty="0">
                <a:solidFill>
                  <a:srgbClr val="FF0000"/>
                </a:solidFill>
              </a:rPr>
              <a:t> (Intersection)</a:t>
            </a:r>
          </a:p>
        </p:txBody>
      </p:sp>
      <p:pic>
        <p:nvPicPr>
          <p:cNvPr id="2969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9" y="1620836"/>
            <a:ext cx="10202863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880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523999" y="193676"/>
            <a:ext cx="10348913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giao</a:t>
            </a:r>
            <a:r>
              <a:rPr lang="en-US" sz="4000" dirty="0">
                <a:solidFill>
                  <a:srgbClr val="FF0000"/>
                </a:solidFill>
              </a:rPr>
              <a:t> (Intersection)</a:t>
            </a:r>
          </a:p>
        </p:txBody>
      </p:sp>
      <p:pic>
        <p:nvPicPr>
          <p:cNvPr id="3072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19199"/>
            <a:ext cx="83248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626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701801" y="136526"/>
            <a:ext cx="10171112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hiệu</a:t>
            </a:r>
            <a:r>
              <a:rPr lang="en-US" sz="4000" dirty="0">
                <a:solidFill>
                  <a:srgbClr val="FF0000"/>
                </a:solidFill>
              </a:rPr>
              <a:t> (Except)</a:t>
            </a:r>
          </a:p>
        </p:txBody>
      </p:sp>
      <p:pic>
        <p:nvPicPr>
          <p:cNvPr id="3277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856"/>
            <a:ext cx="11561262" cy="332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735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523999" y="122238"/>
            <a:ext cx="10448925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hiệu</a:t>
            </a:r>
            <a:r>
              <a:rPr lang="en-US" sz="4000" dirty="0">
                <a:solidFill>
                  <a:srgbClr val="FF0000"/>
                </a:solidFill>
              </a:rPr>
              <a:t> (Except)</a:t>
            </a:r>
          </a:p>
        </p:txBody>
      </p:sp>
      <p:pic>
        <p:nvPicPr>
          <p:cNvPr id="3379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4" y="1362075"/>
            <a:ext cx="8763001" cy="366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292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914399"/>
            <a:ext cx="8172450" cy="5964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1528762" y="274638"/>
            <a:ext cx="10663238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tích</a:t>
            </a:r>
            <a:r>
              <a:rPr lang="en-US" sz="4000" dirty="0">
                <a:solidFill>
                  <a:srgbClr val="FF0000"/>
                </a:solidFill>
              </a:rPr>
              <a:t> (Descartes)</a:t>
            </a:r>
          </a:p>
        </p:txBody>
      </p:sp>
    </p:spTree>
    <p:extLst>
      <p:ext uri="{BB962C8B-B14F-4D97-AF65-F5344CB8AC3E}">
        <p14:creationId xmlns:p14="http://schemas.microsoft.com/office/powerpoint/2010/main" val="4128100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0"/>
            <a:ext cx="9386888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3" name="Title 1"/>
          <p:cNvSpPr>
            <a:spLocks noGrp="1"/>
          </p:cNvSpPr>
          <p:nvPr>
            <p:ph type="title"/>
          </p:nvPr>
        </p:nvSpPr>
        <p:spPr>
          <a:xfrm>
            <a:off x="1600200" y="122238"/>
            <a:ext cx="10620375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tích</a:t>
            </a:r>
            <a:r>
              <a:rPr lang="en-US" sz="4000" dirty="0">
                <a:solidFill>
                  <a:srgbClr val="FF0000"/>
                </a:solidFill>
              </a:rPr>
              <a:t> (Descartes)</a:t>
            </a:r>
          </a:p>
        </p:txBody>
      </p:sp>
    </p:spTree>
    <p:extLst>
      <p:ext uri="{BB962C8B-B14F-4D97-AF65-F5344CB8AC3E}">
        <p14:creationId xmlns:p14="http://schemas.microsoft.com/office/powerpoint/2010/main" val="774806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538286" y="69057"/>
            <a:ext cx="10653713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tích</a:t>
            </a:r>
            <a:r>
              <a:rPr lang="en-US" sz="4000" dirty="0">
                <a:solidFill>
                  <a:srgbClr val="FF0000"/>
                </a:solidFill>
              </a:rPr>
              <a:t> (Descartes)</a:t>
            </a:r>
          </a:p>
        </p:txBody>
      </p:sp>
      <p:pic>
        <p:nvPicPr>
          <p:cNvPr id="3686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9" y="1219201"/>
            <a:ext cx="7250766" cy="229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511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99" y="747712"/>
            <a:ext cx="9634539" cy="569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>
            <a:off x="1595437" y="122238"/>
            <a:ext cx="10210800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chia (Division)</a:t>
            </a:r>
          </a:p>
        </p:txBody>
      </p:sp>
    </p:spTree>
    <p:extLst>
      <p:ext uri="{BB962C8B-B14F-4D97-AF65-F5344CB8AC3E}">
        <p14:creationId xmlns:p14="http://schemas.microsoft.com/office/powerpoint/2010/main" val="3262686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709737" y="155575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2. </a:t>
            </a:r>
            <a:r>
              <a:rPr lang="en-US" altLang="en-US" sz="4000" dirty="0" err="1" smtClean="0"/>
              <a:t>Phép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toán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quan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hệ</a:t>
            </a:r>
            <a:endParaRPr lang="vi-VN" altLang="en-US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737" y="981076"/>
            <a:ext cx="9034463" cy="540543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(Selection)</a:t>
            </a:r>
          </a:p>
          <a:p>
            <a:pPr>
              <a:lnSpc>
                <a:spcPct val="150000"/>
              </a:lnSpc>
              <a:defRPr/>
            </a:pP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(Projection)</a:t>
            </a:r>
          </a:p>
          <a:p>
            <a:pPr>
              <a:lnSpc>
                <a:spcPct val="150000"/>
              </a:lnSpc>
              <a:defRPr/>
            </a:pP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(Join)</a:t>
            </a:r>
            <a:endParaRPr lang="vi-V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24" y="981076"/>
            <a:ext cx="1290638" cy="27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34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776287"/>
            <a:ext cx="9391650" cy="594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1524000" y="136526"/>
            <a:ext cx="10668000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/>
              <a:t>toán</a:t>
            </a:r>
            <a:r>
              <a:rPr lang="en-US" sz="4000" dirty="0"/>
              <a:t> </a:t>
            </a:r>
            <a:r>
              <a:rPr lang="en-US" sz="4000" dirty="0" err="1"/>
              <a:t>tập</a:t>
            </a:r>
            <a:r>
              <a:rPr lang="en-US" sz="4000" dirty="0"/>
              <a:t> </a:t>
            </a:r>
            <a:r>
              <a:rPr lang="en-US" sz="4000" dirty="0" err="1"/>
              <a:t>hợp</a:t>
            </a:r>
            <a:r>
              <a:rPr lang="en-US" sz="4000" dirty="0"/>
              <a:t> – </a:t>
            </a:r>
            <a:r>
              <a:rPr lang="en-US" sz="4000" dirty="0" err="1">
                <a:solidFill>
                  <a:srgbClr val="FF0000"/>
                </a:solidFill>
              </a:rPr>
              <a:t>Phép</a:t>
            </a:r>
            <a:r>
              <a:rPr lang="en-US" sz="4000" dirty="0">
                <a:solidFill>
                  <a:srgbClr val="FF0000"/>
                </a:solidFill>
              </a:rPr>
              <a:t> chia (Division)</a:t>
            </a:r>
          </a:p>
        </p:txBody>
      </p:sp>
    </p:spTree>
    <p:extLst>
      <p:ext uri="{BB962C8B-B14F-4D97-AF65-F5344CB8AC3E}">
        <p14:creationId xmlns:p14="http://schemas.microsoft.com/office/powerpoint/2010/main" val="697184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581150" y="127001"/>
            <a:ext cx="10972800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tập</a:t>
            </a:r>
            <a:r>
              <a:rPr lang="en-US" sz="4000" dirty="0" smtClean="0"/>
              <a:t> </a:t>
            </a:r>
            <a:r>
              <a:rPr lang="en-US" sz="4000" dirty="0" err="1" smtClean="0"/>
              <a:t>hợp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chia (Division)</a:t>
            </a:r>
            <a:endParaRPr lang="en-US" sz="4000" dirty="0" smtClean="0"/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218768"/>
            <a:ext cx="6351588" cy="518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81150" y="881063"/>
            <a:ext cx="10972800" cy="54054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Ví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dụ</a:t>
            </a:r>
            <a:r>
              <a:rPr lang="en-US" dirty="0">
                <a:sym typeface="Symbol" panose="05050102010706020507" pitchFamily="18" charset="2"/>
              </a:rPr>
              <a:t>:</a:t>
            </a:r>
            <a:endParaRPr lang="en-US" dirty="0" smtClean="0"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502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" y="1162050"/>
            <a:ext cx="7031038" cy="492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5" y="1494676"/>
            <a:ext cx="1612899" cy="750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81150" y="127001"/>
            <a:ext cx="10972800" cy="639762"/>
          </a:xfrm>
        </p:spPr>
        <p:txBody>
          <a:bodyPr/>
          <a:lstStyle/>
          <a:p>
            <a:r>
              <a:rPr lang="en-US" sz="4000" dirty="0" smtClean="0"/>
              <a:t>4. </a:t>
            </a:r>
            <a:r>
              <a:rPr lang="en-US" sz="4000" dirty="0" err="1" smtClean="0"/>
              <a:t>Phép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tập</a:t>
            </a:r>
            <a:r>
              <a:rPr lang="en-US" sz="4000" dirty="0" smtClean="0"/>
              <a:t> </a:t>
            </a:r>
            <a:r>
              <a:rPr lang="en-US" sz="4000" dirty="0" err="1" smtClean="0"/>
              <a:t>hợp</a:t>
            </a:r>
            <a:r>
              <a:rPr lang="en-US" sz="4000" dirty="0" smtClean="0"/>
              <a:t> – </a:t>
            </a:r>
            <a:r>
              <a:rPr lang="en-US" sz="4000" dirty="0" err="1" smtClean="0">
                <a:solidFill>
                  <a:srgbClr val="FF0000"/>
                </a:solidFill>
              </a:rPr>
              <a:t>Phép</a:t>
            </a:r>
            <a:r>
              <a:rPr lang="en-US" sz="4000" dirty="0" smtClean="0">
                <a:solidFill>
                  <a:srgbClr val="FF0000"/>
                </a:solidFill>
              </a:rPr>
              <a:t> chia (Division)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829582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695450" y="228600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5. </a:t>
            </a:r>
            <a:r>
              <a:rPr lang="en-US" altLang="en-US" sz="4000" dirty="0" err="1" smtClean="0"/>
              <a:t>Hàm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hợp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và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Gom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nhóm</a:t>
            </a:r>
            <a:endParaRPr lang="en-US" altLang="en-US" sz="4000" dirty="0" smtClean="0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971800"/>
            <a:ext cx="6286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238375" y="34290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558ED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en-US" sz="36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COUNT(MAPHG)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PHONGBAN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695450" y="963613"/>
            <a:ext cx="822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Cho L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ượ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 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đồ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CSDL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sau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: 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1)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PhongBan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Tenphg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2)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NhanVien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Manv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HoTen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Luong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Phong)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7962900" y="2587625"/>
            <a:ext cx="1066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6" y="4572001"/>
            <a:ext cx="85248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065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1833564" y="174625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5. </a:t>
            </a:r>
            <a:r>
              <a:rPr lang="en-US" altLang="en-US" sz="4000" dirty="0" err="1" smtClean="0"/>
              <a:t>Hàm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hợp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và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Gom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nhóm</a:t>
            </a:r>
            <a:endParaRPr lang="en-US" altLang="en-US" sz="4000" dirty="0" smtClean="0"/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4" y="2667001"/>
            <a:ext cx="74580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2179638" y="3328988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558ED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en-US" sz="36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MAX(LUONG)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NHANVIEN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209800" y="990600"/>
            <a:ext cx="822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Cho L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ượ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 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đồ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CSDL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sau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: 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1)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PhongBan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Tenphg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2)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NhanVien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Manv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HoTen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Luong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Phong)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8509001" y="2547937"/>
            <a:ext cx="1066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4" y="4495801"/>
            <a:ext cx="85248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32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595437" y="212725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5. </a:t>
            </a:r>
            <a:r>
              <a:rPr lang="en-US" altLang="en-US" sz="4000" dirty="0" err="1" smtClean="0"/>
              <a:t>Hàm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hợp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và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Gom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nhóm</a:t>
            </a:r>
            <a:endParaRPr lang="en-US" altLang="en-US" sz="4000" dirty="0" smtClean="0"/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4" y="990600"/>
            <a:ext cx="824388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016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1766887" y="198438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5. </a:t>
            </a:r>
            <a:r>
              <a:rPr lang="en-US" altLang="en-US" sz="4000" dirty="0" err="1" smtClean="0"/>
              <a:t>Hàm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hợp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và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Gom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nhóm</a:t>
            </a:r>
            <a:endParaRPr lang="en-US" altLang="en-US" sz="4000" dirty="0" smtClean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952499"/>
            <a:ext cx="9023350" cy="401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795462" y="227013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5. </a:t>
            </a:r>
            <a:r>
              <a:rPr lang="en-US" altLang="en-US" sz="4000" dirty="0" err="1" smtClean="0"/>
              <a:t>Hàm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hợp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và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Gom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nhóm</a:t>
            </a:r>
            <a:endParaRPr lang="en-US" altLang="en-US" sz="40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757737" y="1319212"/>
            <a:ext cx="555783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3200" i="1" u="sng" dirty="0" err="1">
                <a:solidFill>
                  <a:srgbClr val="7030A0"/>
                </a:solidFill>
                <a:latin typeface="+mj-lt"/>
              </a:rPr>
              <a:t>Câu</a:t>
            </a:r>
            <a:r>
              <a:rPr lang="en-US" sz="3200" i="1" u="sng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sz="3200" i="1" u="sng" dirty="0" err="1">
                <a:solidFill>
                  <a:srgbClr val="7030A0"/>
                </a:solidFill>
                <a:latin typeface="+mj-lt"/>
              </a:rPr>
              <a:t>hỏi</a:t>
            </a:r>
            <a:r>
              <a:rPr lang="en-US" sz="3200" i="1" u="sng" dirty="0">
                <a:solidFill>
                  <a:srgbClr val="7030A0"/>
                </a:solidFill>
                <a:latin typeface="+mj-lt"/>
              </a:rPr>
              <a:t>:</a:t>
            </a:r>
          </a:p>
          <a:p>
            <a:pPr marL="742950" indent="-742950">
              <a:lnSpc>
                <a:spcPct val="150000"/>
              </a:lnSpc>
              <a:buFontTx/>
              <a:buAutoNum type="arabicParenR"/>
              <a:defRPr/>
            </a:pPr>
            <a:r>
              <a:rPr lang="en-US" sz="3200" dirty="0" err="1">
                <a:solidFill>
                  <a:srgbClr val="7030A0"/>
                </a:solidFill>
                <a:latin typeface="+mj-lt"/>
              </a:rPr>
              <a:t>Tính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tổng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của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cột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C.</a:t>
            </a:r>
          </a:p>
          <a:p>
            <a:pPr marL="742950" indent="-742950">
              <a:lnSpc>
                <a:spcPct val="150000"/>
              </a:lnSpc>
              <a:buFontTx/>
              <a:buAutoNum type="arabicParenR"/>
              <a:defRPr/>
            </a:pPr>
            <a:r>
              <a:rPr lang="en-US" sz="3200" dirty="0" err="1">
                <a:solidFill>
                  <a:srgbClr val="7030A0"/>
                </a:solidFill>
                <a:latin typeface="+mj-lt"/>
              </a:rPr>
              <a:t>Tính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tổng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của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cột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C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theo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+mj-lt"/>
              </a:rPr>
              <a:t>từng</a:t>
            </a:r>
            <a:r>
              <a:rPr lang="en-US" sz="3200" dirty="0">
                <a:solidFill>
                  <a:srgbClr val="7030A0"/>
                </a:solidFill>
                <a:latin typeface="+mj-lt"/>
              </a:rPr>
              <a:t> 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1319212"/>
            <a:ext cx="3800290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01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1905000" y="177007"/>
            <a:ext cx="10972800" cy="639762"/>
          </a:xfrm>
        </p:spPr>
        <p:txBody>
          <a:bodyPr/>
          <a:lstStyle/>
          <a:p>
            <a:r>
              <a:rPr lang="en-US" sz="4000" dirty="0" smtClean="0"/>
              <a:t>5. </a:t>
            </a:r>
            <a:r>
              <a:rPr lang="en-US" sz="4000" dirty="0" err="1" smtClean="0"/>
              <a:t>Hàm</a:t>
            </a:r>
            <a:r>
              <a:rPr lang="en-US" sz="4000" dirty="0" smtClean="0"/>
              <a:t> </a:t>
            </a:r>
            <a:r>
              <a:rPr lang="en-US" sz="4000" dirty="0" err="1" smtClean="0"/>
              <a:t>hợp</a:t>
            </a:r>
            <a:r>
              <a:rPr lang="en-US" sz="4000" dirty="0" smtClean="0"/>
              <a:t> </a:t>
            </a:r>
            <a:r>
              <a:rPr lang="en-US" sz="4000" dirty="0" err="1" smtClean="0"/>
              <a:t>và</a:t>
            </a:r>
            <a:r>
              <a:rPr lang="en-US" sz="4000" dirty="0" smtClean="0"/>
              <a:t> </a:t>
            </a:r>
            <a:r>
              <a:rPr lang="en-US" sz="4000" dirty="0" err="1" smtClean="0"/>
              <a:t>Gom</a:t>
            </a:r>
            <a:r>
              <a:rPr lang="en-US" sz="4000" dirty="0" smtClean="0"/>
              <a:t> </a:t>
            </a:r>
            <a:r>
              <a:rPr lang="en-US" sz="4000" dirty="0" err="1" smtClean="0"/>
              <a:t>nhóm</a:t>
            </a:r>
            <a:endParaRPr lang="en-US" sz="4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089138"/>
            <a:ext cx="50292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4249968"/>
            <a:ext cx="540067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3" y="1089138"/>
            <a:ext cx="3638549" cy="361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866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781175" y="293688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5. </a:t>
            </a:r>
            <a:r>
              <a:rPr lang="en-US" altLang="en-US" sz="4000" dirty="0" err="1" smtClean="0"/>
              <a:t>Hàm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hợp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và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Gom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nhóm</a:t>
            </a:r>
            <a:endParaRPr lang="en-US" altLang="en-US" sz="40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695450" y="3114675"/>
            <a:ext cx="82296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SELECT </a:t>
            </a: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PHONG</a:t>
            </a:r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MAX(LUONG)</a:t>
            </a:r>
          </a:p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FROM NHANVIEN</a:t>
            </a:r>
          </a:p>
          <a:p>
            <a:pPr>
              <a:defRPr/>
            </a:pPr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GROUP BY </a:t>
            </a: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PHONG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695450" y="933450"/>
            <a:ext cx="10777538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Cho L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ượ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 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đồ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CSDL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sau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: 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1)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PhongBan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Tenphg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2)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NhanVien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Manv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HoTen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Luong,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Phong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)</a:t>
            </a:r>
          </a:p>
          <a:p>
            <a:pPr>
              <a:defRPr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1. Cho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biết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lương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cao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nhất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của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từng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Phòng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ban?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7937500" y="2462211"/>
            <a:ext cx="1066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877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552574" y="182563"/>
            <a:ext cx="10029825" cy="639762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– </a:t>
            </a:r>
            <a:r>
              <a:rPr lang="en-US" dirty="0" err="1">
                <a:solidFill>
                  <a:srgbClr val="FF0000"/>
                </a:solidFill>
              </a:rPr>
              <a:t>Phép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chọn</a:t>
            </a:r>
            <a:r>
              <a:rPr lang="en-US" dirty="0">
                <a:solidFill>
                  <a:srgbClr val="FF0000"/>
                </a:solidFill>
              </a:rPr>
              <a:t> (Selection)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52550" y="991395"/>
            <a:ext cx="10229849" cy="54054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: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</a:p>
          <a:p>
            <a:pPr>
              <a:defRPr/>
            </a:pPr>
            <a:endParaRPr lang="en-US" sz="2800" dirty="0"/>
          </a:p>
          <a:p>
            <a:pPr lvl="1" eaLnBrk="1" hangingPunct="1"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&lt;ĐK&gt;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logic.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endParaRPr lang="en-US" dirty="0" smtClean="0"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962548"/>
            <a:ext cx="57785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3636963" y="2986089"/>
            <a:ext cx="2544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558ED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sz="4000">
                <a:sym typeface="Symbol" panose="05050102010706020507" pitchFamily="18" charset="2"/>
              </a:rPr>
              <a:t></a:t>
            </a:r>
            <a:r>
              <a:rPr lang="en-US" sz="4000" baseline="-25000">
                <a:sym typeface="Symbol" panose="05050102010706020507" pitchFamily="18" charset="2"/>
              </a:rPr>
              <a:t>&lt;ĐK&gt;</a:t>
            </a:r>
            <a:r>
              <a:rPr lang="en-US" sz="4000">
                <a:sym typeface="Symbol" panose="05050102010706020507" pitchFamily="18" charset="2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4240836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781175" y="293688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5. </a:t>
            </a:r>
            <a:r>
              <a:rPr lang="en-US" altLang="en-US" sz="4000" dirty="0" err="1" smtClean="0"/>
              <a:t>Hàm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hợp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và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Gom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nhóm</a:t>
            </a:r>
            <a:endParaRPr lang="en-US" altLang="en-US" sz="40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966787" y="933450"/>
            <a:ext cx="11363326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Cho L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ượ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 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đồ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CSDL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sau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: 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1)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PhongBan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Tenphg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2)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NhanVien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Manv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HoTen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Luong,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Phong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)</a:t>
            </a:r>
          </a:p>
          <a:p>
            <a:pPr>
              <a:defRPr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2. Cho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từng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ban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7280275" y="2447924"/>
            <a:ext cx="1066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 bwMode="auto">
          <a:xfrm>
            <a:off x="966787" y="3114675"/>
            <a:ext cx="82296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SELECT </a:t>
            </a: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PHONG</a:t>
            </a:r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COUNT(MANV)</a:t>
            </a:r>
          </a:p>
          <a:p>
            <a:pPr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FROM NHANVIEN</a:t>
            </a:r>
          </a:p>
          <a:p>
            <a:pPr>
              <a:defRPr/>
            </a:pPr>
            <a:r>
              <a: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GROUP BY </a:t>
            </a: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PHONG</a:t>
            </a:r>
          </a:p>
        </p:txBody>
      </p:sp>
    </p:spTree>
    <p:extLst>
      <p:ext uri="{BB962C8B-B14F-4D97-AF65-F5344CB8AC3E}">
        <p14:creationId xmlns:p14="http://schemas.microsoft.com/office/powerpoint/2010/main" val="2824015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781175" y="293688"/>
            <a:ext cx="10972800" cy="639762"/>
          </a:xfrm>
        </p:spPr>
        <p:txBody>
          <a:bodyPr/>
          <a:lstStyle/>
          <a:p>
            <a:r>
              <a:rPr lang="en-US" altLang="en-US" sz="4000" dirty="0" smtClean="0"/>
              <a:t>5. </a:t>
            </a:r>
            <a:r>
              <a:rPr lang="en-US" altLang="en-US" sz="4000" dirty="0" err="1" smtClean="0"/>
              <a:t>Hàm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hợp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và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Gom</a:t>
            </a:r>
            <a:r>
              <a:rPr lang="en-US" altLang="en-US" sz="4000" dirty="0" smtClean="0"/>
              <a:t> </a:t>
            </a:r>
            <a:r>
              <a:rPr lang="en-US" altLang="en-US" sz="4000" dirty="0" err="1" smtClean="0"/>
              <a:t>nhóm</a:t>
            </a:r>
            <a:endParaRPr lang="en-US" altLang="en-US" sz="40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609725" y="979881"/>
            <a:ext cx="10863263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Cho L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ượ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 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đồ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CSDL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</a:t>
            </a:r>
            <a:r>
              <a:rPr lang="vi-VN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ư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sau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: 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1)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PhongBan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Tenphg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2)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NhanVien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(</a:t>
            </a:r>
            <a:r>
              <a:rPr lang="en-US" sz="3200" u="sng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Manv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HoTen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, Luong,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Phong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itchFamily="18" charset="0"/>
              </a:rPr>
              <a:t>)</a:t>
            </a:r>
          </a:p>
          <a:p>
            <a:pPr>
              <a:defRPr/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Cho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biết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nhân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ty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7280275" y="2405062"/>
            <a:ext cx="1066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 bwMode="auto">
          <a:xfrm>
            <a:off x="1998662" y="3143250"/>
            <a:ext cx="8229600" cy="117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558ED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COUNT(MANV)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NHANVIEN</a:t>
            </a:r>
          </a:p>
        </p:txBody>
      </p:sp>
    </p:spTree>
    <p:extLst>
      <p:ext uri="{BB962C8B-B14F-4D97-AF65-F5344CB8AC3E}">
        <p14:creationId xmlns:p14="http://schemas.microsoft.com/office/powerpoint/2010/main" val="12390586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1595438" y="184945"/>
            <a:ext cx="10972800" cy="639762"/>
          </a:xfrm>
        </p:spPr>
        <p:txBody>
          <a:bodyPr/>
          <a:lstStyle/>
          <a:p>
            <a:r>
              <a:rPr lang="en-US" sz="4000" dirty="0" smtClean="0"/>
              <a:t>5. </a:t>
            </a:r>
            <a:r>
              <a:rPr lang="en-US" sz="4000" dirty="0" err="1" smtClean="0"/>
              <a:t>Hàm</a:t>
            </a:r>
            <a:r>
              <a:rPr lang="en-US" sz="4000" dirty="0" smtClean="0"/>
              <a:t> </a:t>
            </a:r>
            <a:r>
              <a:rPr lang="en-US" sz="4000" dirty="0" err="1" smtClean="0"/>
              <a:t>hợp</a:t>
            </a:r>
            <a:r>
              <a:rPr lang="en-US" sz="4000" dirty="0" smtClean="0"/>
              <a:t> </a:t>
            </a:r>
            <a:r>
              <a:rPr lang="en-US" sz="4000" dirty="0" err="1" smtClean="0"/>
              <a:t>và</a:t>
            </a:r>
            <a:r>
              <a:rPr lang="en-US" sz="4000" dirty="0" smtClean="0"/>
              <a:t> </a:t>
            </a:r>
            <a:r>
              <a:rPr lang="en-US" sz="4000" dirty="0" err="1" smtClean="0"/>
              <a:t>Gom</a:t>
            </a:r>
            <a:r>
              <a:rPr lang="en-US" sz="4000" dirty="0" smtClean="0"/>
              <a:t> </a:t>
            </a:r>
            <a:r>
              <a:rPr lang="en-US" sz="4000" dirty="0" err="1" smtClean="0"/>
              <a:t>nhóm</a:t>
            </a:r>
            <a:endParaRPr lang="en-US" sz="4000" dirty="0" smtClean="0"/>
          </a:p>
        </p:txBody>
      </p:sp>
      <p:pic>
        <p:nvPicPr>
          <p:cNvPr id="8397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2514600"/>
            <a:ext cx="3332650" cy="251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87" y="1413669"/>
            <a:ext cx="6192349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762" y="3432174"/>
            <a:ext cx="38481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38" y="5014118"/>
            <a:ext cx="661725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498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730374" y="165101"/>
            <a:ext cx="9852025" cy="639762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– </a:t>
            </a:r>
            <a:r>
              <a:rPr lang="en-US" dirty="0" err="1">
                <a:solidFill>
                  <a:srgbClr val="FF0000"/>
                </a:solidFill>
              </a:rPr>
              <a:t>Phép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chọn</a:t>
            </a:r>
            <a:r>
              <a:rPr lang="en-US" dirty="0">
                <a:solidFill>
                  <a:srgbClr val="FF0000"/>
                </a:solidFill>
              </a:rPr>
              <a:t> (Selection)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58975" y="1000126"/>
            <a:ext cx="8229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58ED5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:</a:t>
            </a:r>
            <a:endParaRPr lang="en-US" dirty="0"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1946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3" y="1752601"/>
            <a:ext cx="6469062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9731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981199" y="122238"/>
            <a:ext cx="9720263" cy="639762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– </a:t>
            </a:r>
            <a:r>
              <a:rPr lang="en-US" dirty="0" err="1">
                <a:solidFill>
                  <a:srgbClr val="FF0000"/>
                </a:solidFill>
              </a:rPr>
              <a:t>Phép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chọn</a:t>
            </a:r>
            <a:r>
              <a:rPr lang="en-US" dirty="0">
                <a:solidFill>
                  <a:srgbClr val="FF0000"/>
                </a:solidFill>
              </a:rPr>
              <a:t> (Selection)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81200" y="914400"/>
            <a:ext cx="9391650" cy="5791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j-lt"/>
                <a:sym typeface="Symbol" panose="05050102010706020507" pitchFamily="18" charset="2"/>
              </a:rPr>
              <a:t>Biểu</a:t>
            </a:r>
            <a:r>
              <a:rPr lang="en-US" dirty="0">
                <a:latin typeface="+mj-lt"/>
                <a:sym typeface="Symbol" panose="05050102010706020507" pitchFamily="18" charset="2"/>
              </a:rPr>
              <a:t> </a:t>
            </a:r>
            <a:r>
              <a:rPr lang="en-US" dirty="0" err="1">
                <a:latin typeface="+mj-lt"/>
                <a:sym typeface="Symbol" panose="05050102010706020507" pitchFamily="18" charset="2"/>
              </a:rPr>
              <a:t>thức</a:t>
            </a:r>
            <a:r>
              <a:rPr lang="en-US" dirty="0">
                <a:latin typeface="+mj-lt"/>
                <a:sym typeface="Symbol" panose="05050102010706020507" pitchFamily="18" charset="2"/>
              </a:rPr>
              <a:t> </a:t>
            </a:r>
            <a:r>
              <a:rPr lang="en-US" dirty="0" err="1">
                <a:latin typeface="+mj-lt"/>
                <a:sym typeface="Symbol" panose="05050102010706020507" pitchFamily="18" charset="2"/>
              </a:rPr>
              <a:t>điều</a:t>
            </a:r>
            <a:r>
              <a:rPr lang="en-US" dirty="0">
                <a:latin typeface="+mj-lt"/>
                <a:sym typeface="Symbol" panose="05050102010706020507" pitchFamily="18" charset="2"/>
              </a:rPr>
              <a:t> </a:t>
            </a:r>
            <a:r>
              <a:rPr lang="en-US" dirty="0" err="1">
                <a:latin typeface="+mj-lt"/>
                <a:sym typeface="Symbol" panose="05050102010706020507" pitchFamily="18" charset="2"/>
              </a:rPr>
              <a:t>kiện</a:t>
            </a:r>
            <a:endParaRPr lang="en-US" dirty="0">
              <a:latin typeface="+mj-lt"/>
              <a:sym typeface="Symbol" panose="05050102010706020507" pitchFamily="18" charset="2"/>
            </a:endParaRPr>
          </a:p>
          <a:p>
            <a:pPr lvl="1" eaLnBrk="1" hangingPunct="1">
              <a:defRPr/>
            </a:pP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Chứa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các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mệnh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đề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có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dạng</a:t>
            </a:r>
            <a:endParaRPr lang="en-US" sz="2800" dirty="0">
              <a:latin typeface="+mj-lt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hangingPunct="1">
              <a:defRPr/>
            </a:pP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thuộc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tính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&gt; &lt;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toán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tử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so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sánh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&gt; &lt;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hằng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số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&gt;.</a:t>
            </a:r>
          </a:p>
          <a:p>
            <a:pPr lvl="2" eaLnBrk="1" hangingPunct="1">
              <a:defRPr/>
            </a:pP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thuộc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tính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&gt; &lt;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toán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tử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so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sánh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&gt; &lt;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thuộc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tính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&gt;.</a:t>
            </a:r>
          </a:p>
          <a:p>
            <a:pPr lvl="1" eaLnBrk="1" hangingPunct="1">
              <a:defRPr/>
            </a:pP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Toán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tử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so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sánh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: =, &lt;, ≤, &gt;, ≥, ≠.</a:t>
            </a:r>
          </a:p>
          <a:p>
            <a:pPr lvl="1" eaLnBrk="1" hangingPunct="1">
              <a:defRPr/>
            </a:pP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Các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mệnh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đề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được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nối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bởi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toán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tử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logic: </a:t>
            </a:r>
            <a:r>
              <a:rPr lang="en-US" sz="2800" b="1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, , .</a:t>
            </a:r>
          </a:p>
          <a:p>
            <a:pPr eaLnBrk="1" hangingPunct="1">
              <a:defRPr/>
            </a:pPr>
            <a:r>
              <a:rPr lang="en-US" dirty="0" err="1">
                <a:latin typeface="+mj-lt"/>
              </a:rPr>
              <a:t>Đặc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trưng</a:t>
            </a:r>
            <a:endParaRPr lang="en-US" dirty="0">
              <a:latin typeface="+mj-lt"/>
            </a:endParaRPr>
          </a:p>
          <a:p>
            <a:pPr lvl="1" eaLnBrk="1" hangingPunct="1">
              <a:defRPr/>
            </a:pPr>
            <a:r>
              <a:rPr lang="en-US" sz="2800" dirty="0" err="1">
                <a:latin typeface="+mj-lt"/>
                <a:cs typeface="Times New Roman" panose="02020603050405020304" pitchFamily="18" charset="0"/>
              </a:rPr>
              <a:t>Phép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</a:rPr>
              <a:t>chọn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</a:rPr>
              <a:t>hoán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lvl="2" eaLnBrk="1" hangingPunct="1">
              <a:defRPr/>
            </a:pP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&lt;ĐK1&gt;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(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&lt;ĐK2&gt;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(R)) = 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&lt;ĐK2&gt;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(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&lt;ĐK1&gt;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(R)).</a:t>
            </a:r>
          </a:p>
          <a:p>
            <a:pPr lvl="1" eaLnBrk="1" hangingPunct="1">
              <a:defRPr/>
            </a:pP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Kết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quả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là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một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quan</a:t>
            </a:r>
            <a:r>
              <a:rPr lang="en-US" sz="2800" dirty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hệ</a:t>
            </a:r>
            <a:endParaRPr lang="en-US" sz="2800" dirty="0">
              <a:latin typeface="+mj-lt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hangingPunct="1">
              <a:defRPr/>
            </a:pP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Có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cùng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bậc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với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 R.</a:t>
            </a:r>
          </a:p>
          <a:p>
            <a:pPr lvl="2" eaLnBrk="1" hangingPunct="1">
              <a:defRPr/>
            </a:pP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Có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bộ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ít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hơn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hoặc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bằng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bộ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R.</a:t>
            </a:r>
          </a:p>
          <a:p>
            <a:pPr>
              <a:defRPr/>
            </a:pPr>
            <a:endParaRPr lang="en-US" dirty="0">
              <a:latin typeface="+mj-lt"/>
            </a:endParaRPr>
          </a:p>
          <a:p>
            <a:pPr>
              <a:defRPr/>
            </a:pPr>
            <a:endParaRPr lang="en-US" dirty="0">
              <a:latin typeface="+mj-lt"/>
            </a:endParaRPr>
          </a:p>
          <a:p>
            <a:pPr marL="0" indent="0">
              <a:buNone/>
              <a:defRPr/>
            </a:pPr>
            <a:endParaRPr lang="en-US" sz="5400" dirty="0">
              <a:latin typeface="+mj-lt"/>
            </a:endParaRPr>
          </a:p>
          <a:p>
            <a:pPr marL="0" indent="0">
              <a:buNone/>
              <a:defRPr/>
            </a:pP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596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785938" y="170325"/>
            <a:ext cx="9139237" cy="639762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– </a:t>
            </a:r>
            <a:r>
              <a:rPr lang="en-US" dirty="0" err="1">
                <a:solidFill>
                  <a:srgbClr val="FF0000"/>
                </a:solidFill>
              </a:rPr>
              <a:t>Phép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chiếu</a:t>
            </a:r>
            <a:r>
              <a:rPr lang="en-US" dirty="0">
                <a:solidFill>
                  <a:srgbClr val="FF0000"/>
                </a:solidFill>
              </a:rPr>
              <a:t> (Projection)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81200" y="995363"/>
            <a:ext cx="9601200" cy="5405437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: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</a:p>
          <a:p>
            <a:pPr>
              <a:defRPr/>
            </a:pPr>
            <a:endParaRPr lang="en-US" sz="2800" dirty="0"/>
          </a:p>
          <a:p>
            <a:pPr marL="742950" lvl="2" indent="-342900">
              <a:buClr>
                <a:schemeClr val="tx2"/>
              </a:buClr>
              <a:defRPr/>
            </a:pPr>
            <a:r>
              <a:rPr lang="en-US" b="1" dirty="0" smtClean="0">
                <a:sym typeface="Symbol" panose="05050102010706020507" pitchFamily="18" charset="2"/>
              </a:rPr>
              <a:t>&lt;DSTT&gt; </a:t>
            </a:r>
            <a:r>
              <a:rPr lang="en-US" dirty="0" err="1" smtClean="0">
                <a:sym typeface="Symbol" panose="05050102010706020507" pitchFamily="18" charset="2"/>
              </a:rPr>
              <a:t>là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danh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sách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các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thuộc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tính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của</a:t>
            </a:r>
            <a:r>
              <a:rPr lang="en-US" dirty="0" smtClean="0">
                <a:sym typeface="Symbol" panose="05050102010706020507" pitchFamily="18" charset="2"/>
              </a:rPr>
              <a:t> R.</a:t>
            </a:r>
          </a:p>
          <a:p>
            <a:pPr marL="457200" lvl="1" indent="-457200">
              <a:buClr>
                <a:schemeClr val="tx2"/>
              </a:buClr>
              <a:buFont typeface="Wingdings" panose="05000000000000000000" pitchFamily="2" charset="2"/>
              <a:buChar char="v"/>
              <a:defRPr/>
            </a:pPr>
            <a:endParaRPr lang="en-US" dirty="0" smtClean="0">
              <a:sym typeface="Symbol" panose="05050102010706020507" pitchFamily="18" charset="2"/>
            </a:endParaRP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4800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231" y="1903414"/>
            <a:ext cx="595313" cy="71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1"/>
          <p:cNvSpPr>
            <a:spLocks noChangeArrowheads="1"/>
          </p:cNvSpPr>
          <p:nvPr/>
        </p:nvSpPr>
        <p:spPr bwMode="auto">
          <a:xfrm>
            <a:off x="4306888" y="2984501"/>
            <a:ext cx="2933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558ED5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FontTx/>
              <a:buNone/>
            </a:pPr>
            <a:r>
              <a:rPr lang="en-US" sz="4000" b="1">
                <a:sym typeface="Symbol" panose="05050102010706020507" pitchFamily="18" charset="2"/>
              </a:rPr>
              <a:t></a:t>
            </a:r>
            <a:r>
              <a:rPr lang="en-US" sz="4000" b="1" baseline="-25000">
                <a:sym typeface="Symbol" panose="05050102010706020507" pitchFamily="18" charset="2"/>
              </a:rPr>
              <a:t>&lt;DSTT&gt;</a:t>
            </a:r>
            <a:r>
              <a:rPr lang="en-US" sz="4000" b="1">
                <a:sym typeface="Symbol" panose="05050102010706020507" pitchFamily="18" charset="2"/>
              </a:rPr>
              <a:t>(R)</a:t>
            </a:r>
          </a:p>
        </p:txBody>
      </p:sp>
    </p:spTree>
    <p:extLst>
      <p:ext uri="{BB962C8B-B14F-4D97-AF65-F5344CB8AC3E}">
        <p14:creationId xmlns:p14="http://schemas.microsoft.com/office/powerpoint/2010/main" val="2250423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3E23DE-AB27-4D82-8C31-D22132BF5B58}">
  <ds:schemaRefs>
    <ds:schemaRef ds:uri="http://purl.org/dc/dcmitype/"/>
    <ds:schemaRef ds:uri="5b1d5ade-89ff-4f2a-a121-12e764170acd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80cd698-c4b2-49e1-962a-9df8954da89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2308</TotalTime>
  <Words>1668</Words>
  <Application>Microsoft Office PowerPoint</Application>
  <PresentationFormat>Widescreen</PresentationFormat>
  <Paragraphs>249</Paragraphs>
  <Slides>63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微软雅黑</vt:lpstr>
      <vt:lpstr>Arial</vt:lpstr>
      <vt:lpstr>Calibri</vt:lpstr>
      <vt:lpstr>Cambria</vt:lpstr>
      <vt:lpstr>等线</vt:lpstr>
      <vt:lpstr>Symbol</vt:lpstr>
      <vt:lpstr>Tahoma</vt:lpstr>
      <vt:lpstr>Times New Roman</vt:lpstr>
      <vt:lpstr>Wingdings</vt:lpstr>
      <vt:lpstr>经典综艺体简</vt:lpstr>
      <vt:lpstr>包图主题2</vt:lpstr>
      <vt:lpstr>PowerPoint Presentation</vt:lpstr>
      <vt:lpstr>PowerPoint Presentation</vt:lpstr>
      <vt:lpstr>1. Đại số quan hệ</vt:lpstr>
      <vt:lpstr>1. Các loại phép toán trong ĐSQH</vt:lpstr>
      <vt:lpstr>2. Phép toán quan hệ</vt:lpstr>
      <vt:lpstr>2. Phép toán quan hệ – Phép chọn (Selection)</vt:lpstr>
      <vt:lpstr>2. Phép toán quan hệ – Phép chọn (Selection)</vt:lpstr>
      <vt:lpstr>2. Phép toán quan hệ – Phép chọn (Selection)</vt:lpstr>
      <vt:lpstr>2. Phép toán quan hệ – Phép chiếu (Projection)</vt:lpstr>
      <vt:lpstr>Phép toán quan hệ – Phép chiếu (Projection)</vt:lpstr>
      <vt:lpstr>2. Phép toán quan hệ – Phép chiếu (Projection)</vt:lpstr>
      <vt:lpstr>2. Phép toán quan hệ – Phép kết (Join)</vt:lpstr>
      <vt:lpstr>2. Phép toán quan hệ – Phép kết (Join)</vt:lpstr>
      <vt:lpstr>2. Phép toán quan hệ: Phép kết (Join)</vt:lpstr>
      <vt:lpstr>2. Phép toán quan hệ: Phép kết (Join)</vt:lpstr>
      <vt:lpstr>2. Phép toán quan hệ: Phép kết (Join)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PowerPoint Presentation</vt:lpstr>
      <vt:lpstr>PowerPoint Presentation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2. Phép toán quan hệ – Phép kết (Join)</vt:lpstr>
      <vt:lpstr>3. Phép toán khác</vt:lpstr>
      <vt:lpstr>3. Phép toán khác - Phép gán (Assign)</vt:lpstr>
      <vt:lpstr>3. Phép toán khác - Phép đổi tên (Rename)</vt:lpstr>
      <vt:lpstr>Bài tập: Viết biểu thức Đại số quan hệ</vt:lpstr>
      <vt:lpstr>4. Phép toán tập hợp</vt:lpstr>
      <vt:lpstr>4. Phép toán tập hợp – Phép hợp (Union)</vt:lpstr>
      <vt:lpstr>4. Phép toán tập hợp – Phép hợp (Union)</vt:lpstr>
      <vt:lpstr>4. Phép toán tập hợp – Phép giao (Intersection)</vt:lpstr>
      <vt:lpstr>4. Phép toán tập hợp – Phép giao (Intersection)</vt:lpstr>
      <vt:lpstr>4. Phép toán tập hợp – Phép hiệu (Except)</vt:lpstr>
      <vt:lpstr>4. Phép toán tập hợp – Phép hiệu (Except)</vt:lpstr>
      <vt:lpstr>4. Phép toán tập hợp – Phép tích (Descartes)</vt:lpstr>
      <vt:lpstr>4. Phép toán tập hợp – Phép tích (Descartes)</vt:lpstr>
      <vt:lpstr>4. Phép toán tập hợp – Phép tích (Descartes)</vt:lpstr>
      <vt:lpstr>4. Phép toán tập hợp – Phép chia (Division)</vt:lpstr>
      <vt:lpstr>4. Phép toán tập hợp – Phép chia (Division)</vt:lpstr>
      <vt:lpstr>4. Phép toán tập hợp – Phép chia (Division)</vt:lpstr>
      <vt:lpstr>4. Phép toán tập hợp – Phép chia (Division)</vt:lpstr>
      <vt:lpstr>5. Hàm hợp và Gom nhóm</vt:lpstr>
      <vt:lpstr>5. Hàm hợp và Gom nhóm</vt:lpstr>
      <vt:lpstr>5. Hàm hợp và Gom nhóm</vt:lpstr>
      <vt:lpstr>5. Hàm hợp và Gom nhóm</vt:lpstr>
      <vt:lpstr>5. Hàm hợp và Gom nhóm</vt:lpstr>
      <vt:lpstr>5. Hàm hợp và Gom nhóm</vt:lpstr>
      <vt:lpstr>5. Hàm hợp và Gom nhóm</vt:lpstr>
      <vt:lpstr>5. Hàm hợp và Gom nhóm</vt:lpstr>
      <vt:lpstr>5. Hàm hợp và Gom nhóm</vt:lpstr>
      <vt:lpstr>5. Hàm hợp và Gom nhóm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</cp:lastModifiedBy>
  <cp:revision>106</cp:revision>
  <dcterms:created xsi:type="dcterms:W3CDTF">2017-09-22T08:16:39Z</dcterms:created>
  <dcterms:modified xsi:type="dcterms:W3CDTF">2022-09-05T14:08:57Z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